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7010400" cy="92964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9s3lTMtF9JjXG75KSjfgDm85E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73D381-FF03-4996-878D-D5AF1E6B8692}">
  <a:tblStyle styleId="{0A73D381-FF03-4996-878D-D5AF1E6B8692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EF6"/>
          </a:solidFill>
        </a:fill>
      </a:tcStyle>
    </a:wholeTbl>
    <a:band1H>
      <a:tcTxStyle b="off" i="off"/>
      <a:tcStyle>
        <a:fill>
          <a:solidFill>
            <a:srgbClr val="CBDCED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BDCED"/>
          </a:solidFill>
        </a:fill>
      </a:tcStyle>
    </a:band1V>
    <a:band2V>
      <a:tcTxStyle b="off" i="off"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7" Type="http://customschemas.google.com/relationships/presentationmetadata" Target="meta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:notes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Sept. 7, 2022</a:t>
            </a:r>
            <a:endParaRPr/>
          </a:p>
        </p:txBody>
      </p:sp>
      <p:sp>
        <p:nvSpPr>
          <p:cNvPr id="133" name="Google Shape;133;p1:notes"/>
          <p:cNvSpPr txBox="1"/>
          <p:nvPr>
            <p:ph idx="3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2022-2023 Budget Overview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5:notes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Sept. 7, 2022</a:t>
            </a:r>
            <a:endParaRPr/>
          </a:p>
        </p:txBody>
      </p:sp>
      <p:sp>
        <p:nvSpPr>
          <p:cNvPr id="157" name="Google Shape;157;p5:notes"/>
          <p:cNvSpPr txBox="1"/>
          <p:nvPr>
            <p:ph idx="3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2022-2023 Budget Overview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6:notes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Sept. 7, 2022</a:t>
            </a:r>
            <a:endParaRPr/>
          </a:p>
        </p:txBody>
      </p:sp>
      <p:sp>
        <p:nvSpPr>
          <p:cNvPr id="191" name="Google Shape;191;p6:notes"/>
          <p:cNvSpPr txBox="1"/>
          <p:nvPr>
            <p:ph idx="3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2022-2023 Budget Overview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/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/>
          <p:nvPr>
            <p:ph idx="2" type="pic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22"/>
          <p:cNvSpPr txBox="1"/>
          <p:nvPr>
            <p:ph idx="1" type="body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/>
          <p:nvPr>
            <p:ph idx="2" type="pic"/>
          </p:nvPr>
        </p:nvSpPr>
        <p:spPr>
          <a:xfrm>
            <a:off x="1979612" y="932112"/>
            <a:ext cx="8225944" cy="3164976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23"/>
          <p:cNvSpPr txBox="1"/>
          <p:nvPr>
            <p:ph idx="1" type="body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23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4"/>
          <p:cNvSpPr txBox="1"/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2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24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1" type="body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6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6"/>
          <p:cNvSpPr txBox="1"/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" type="body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2" type="body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" name="Google Shape;106;p26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2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27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 rot="5400000">
            <a:off x="4532312" y="-723899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idx="1" type="body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subTitle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17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" type="body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6" name="Google Shape;46;p18"/>
          <p:cNvSpPr txBox="1"/>
          <p:nvPr>
            <p:ph idx="2" type="body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" type="body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9"/>
          <p:cNvSpPr txBox="1"/>
          <p:nvPr>
            <p:ph idx="2" type="body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54" name="Google Shape;54;p19"/>
          <p:cNvSpPr txBox="1"/>
          <p:nvPr>
            <p:ph idx="3" type="body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9"/>
          <p:cNvSpPr txBox="1"/>
          <p:nvPr>
            <p:ph idx="4" type="body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56" name="Google Shape;56;p19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/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" type="body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67" name="Google Shape;67;p21"/>
          <p:cNvSpPr txBox="1"/>
          <p:nvPr>
            <p:ph idx="2" type="body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21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9.jpg"/><Relationship Id="rId6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1.jpg"/><Relationship Id="rId6" Type="http://schemas.openxmlformats.org/officeDocument/2006/relationships/image" Target="../media/image10.jpg"/><Relationship Id="rId7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udents looking into microscope" id="135" name="Google Shape;135;p1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1027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>
            <p:ph type="title"/>
          </p:nvPr>
        </p:nvSpPr>
        <p:spPr>
          <a:xfrm>
            <a:off x="1036909" y="94526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700"/>
              <a:buFont typeface="Century Gothic"/>
              <a:buNone/>
            </a:pPr>
            <a:r>
              <a:rPr b="1" lang="en-US" sz="11700"/>
              <a:t> </a:t>
            </a:r>
            <a:r>
              <a:rPr b="1" lang="en-US" sz="6000">
                <a:solidFill>
                  <a:schemeClr val="lt1"/>
                </a:solidFill>
              </a:rPr>
              <a:t>2024-2025</a:t>
            </a:r>
            <a:br>
              <a:rPr b="1" lang="en-US" sz="4400">
                <a:solidFill>
                  <a:schemeClr val="lt1"/>
                </a:solidFill>
              </a:rPr>
            </a:br>
            <a:r>
              <a:rPr b="1" lang="en-US" sz="4400">
                <a:solidFill>
                  <a:srgbClr val="0070C0"/>
                </a:solidFill>
              </a:rPr>
              <a:t>ADVANCED LEARNING ACADEMY</a:t>
            </a:r>
            <a:br>
              <a:rPr b="1" lang="en-US" sz="4400">
                <a:solidFill>
                  <a:srgbClr val="0070C0"/>
                </a:solidFill>
              </a:rPr>
            </a:br>
            <a:br>
              <a:rPr b="1" lang="en-US" sz="4400">
                <a:solidFill>
                  <a:srgbClr val="0070C0"/>
                </a:solidFill>
              </a:rPr>
            </a:br>
            <a:r>
              <a:rPr b="1" lang="en-US" sz="4400">
                <a:solidFill>
                  <a:schemeClr val="lt1"/>
                </a:solidFill>
              </a:rPr>
              <a:t>ADVISORY BOARD MEETING</a:t>
            </a:r>
            <a:br>
              <a:rPr b="1" lang="en-US" sz="4400">
                <a:solidFill>
                  <a:schemeClr val="lt1"/>
                </a:solidFill>
              </a:rPr>
            </a:br>
            <a:r>
              <a:rPr b="1" lang="en-US" sz="4400">
                <a:solidFill>
                  <a:schemeClr val="lt1"/>
                </a:solidFill>
              </a:rPr>
              <a:t>SEPTEMBER 25, 2024</a:t>
            </a:r>
            <a:endParaRPr b="1" sz="4400">
              <a:solidFill>
                <a:schemeClr val="lt1"/>
              </a:solidFill>
            </a:endParaRPr>
          </a:p>
        </p:txBody>
      </p:sp>
      <p:sp>
        <p:nvSpPr>
          <p:cNvPr id="137" name="Google Shape;137;p1"/>
          <p:cNvSpPr txBox="1"/>
          <p:nvPr>
            <p:ph idx="1" type="body"/>
          </p:nvPr>
        </p:nvSpPr>
        <p:spPr>
          <a:xfrm>
            <a:off x="1141412" y="50673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FFCC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by: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FFCC00"/>
                </a:solidFill>
              </a:rPr>
              <a:t>Amy Scruton</a:t>
            </a:r>
            <a:endParaRPr sz="2800">
              <a:solidFill>
                <a:srgbClr val="FFCC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FFCC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Principal</a:t>
            </a:r>
            <a:endParaRPr/>
          </a:p>
        </p:txBody>
      </p:sp>
      <p:pic>
        <p:nvPicPr>
          <p:cNvPr descr="Logo&#10;&#10;Description automatically generated" id="138" name="Google Shape;13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25" y="0"/>
            <a:ext cx="3533775" cy="1987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39" name="Google Shape;13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34384" y="219075"/>
            <a:ext cx="3144406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/>
          <p:nvPr>
            <p:ph type="title"/>
          </p:nvPr>
        </p:nvSpPr>
        <p:spPr>
          <a:xfrm>
            <a:off x="176528" y="-455890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chemeClr val="lt1"/>
                </a:solidFill>
              </a:rPr>
              <a:t>HISTORY</a:t>
            </a:r>
            <a:endParaRPr/>
          </a:p>
        </p:txBody>
      </p:sp>
      <p:graphicFrame>
        <p:nvGraphicFramePr>
          <p:cNvPr id="145" name="Google Shape;145;p2"/>
          <p:cNvGraphicFramePr/>
          <p:nvPr/>
        </p:nvGraphicFramePr>
        <p:xfrm>
          <a:off x="3103637" y="9956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{0A73D381-FF03-4996-878D-D5AF1E6B8692}</a:tableStyleId>
              </a:tblPr>
              <a:tblGrid>
                <a:gridCol w="1528600"/>
                <a:gridCol w="1175275"/>
                <a:gridCol w="1155650"/>
                <a:gridCol w="1260275"/>
                <a:gridCol w="1130825"/>
                <a:gridCol w="1970350"/>
              </a:tblGrid>
              <a:tr h="620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2020-2021*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2021-2022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2022-2023**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2023-2024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2024-2025 ***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4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Grades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r>
                        <a:rPr baseline="30000" lang="en-US" sz="1800" u="none" cap="none" strike="noStrike"/>
                        <a:t>rd</a:t>
                      </a:r>
                      <a:r>
                        <a:rPr lang="en-US" sz="1800" u="none" cap="none" strike="noStrike"/>
                        <a:t>-12</a:t>
                      </a:r>
                      <a:r>
                        <a:rPr baseline="30000" lang="en-US" sz="1800" u="none" cap="none" strike="noStrike"/>
                        <a:t>th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r>
                        <a:rPr baseline="30000" lang="en-US" sz="1800" u="none" cap="none" strike="noStrike"/>
                        <a:t>rd</a:t>
                      </a:r>
                      <a:r>
                        <a:rPr lang="en-US" sz="1800" u="none" cap="none" strike="noStrike"/>
                        <a:t>-12</a:t>
                      </a:r>
                      <a:r>
                        <a:rPr baseline="30000" lang="en-US" sz="1800" u="none" cap="none" strike="noStrike"/>
                        <a:t>th</a:t>
                      </a:r>
                      <a:r>
                        <a:rPr lang="en-US" sz="18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K-12</a:t>
                      </a:r>
                      <a:r>
                        <a:rPr baseline="30000" lang="en-US" sz="1800" u="none" cap="none" strike="noStrike"/>
                        <a:t>th</a:t>
                      </a:r>
                      <a:r>
                        <a:rPr lang="en-US" sz="18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TK-12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TK - 12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1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Elementary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51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59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87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106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1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Intermediate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179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173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117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112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108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1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High School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114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179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152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157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137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1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Total Enrollment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344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388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328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356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351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</a:tr>
              <a:tr h="31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Teachers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25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28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2145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Location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</a:t>
                      </a:r>
                      <a:r>
                        <a:rPr baseline="30000" lang="en-US" sz="1600" u="none" cap="none" strike="noStrike"/>
                        <a:t>st</a:t>
                      </a:r>
                      <a:r>
                        <a:rPr lang="en-US" sz="1600" u="none" cap="none" strike="noStrike"/>
                        <a:t> Street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(9-12)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4</a:t>
                      </a:r>
                      <a:r>
                        <a:rPr baseline="30000" lang="en-US" sz="1600" u="none" cap="none" strike="noStrike"/>
                        <a:t>th</a:t>
                      </a:r>
                      <a:r>
                        <a:rPr lang="en-US" sz="1600" u="none" cap="none" strike="noStrike"/>
                        <a:t> Street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(3-8)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Circulos 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Grant-4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Hoover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(3-8)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Walker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(9-12)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Circulos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Grant-5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Santa Clara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(K-8)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Bishop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(9-12)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Santa Clara</a:t>
                      </a:r>
                      <a:r>
                        <a:rPr lang="en-US" sz="1600" u="none" cap="none" strike="noStrike"/>
                        <a:t> (TK-8) </a:t>
                      </a:r>
                      <a:r>
                        <a:rPr lang="en-US" sz="1600"/>
                        <a:t>Bishop </a:t>
                      </a:r>
                      <a:r>
                        <a:rPr lang="en-US" sz="1600" u="none" cap="none" strike="noStrike"/>
                        <a:t> (9-12)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Santa Clara (TK-8) Bishop  (9-12)</a:t>
                      </a:r>
                      <a:endParaRPr sz="16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46" name="Google Shape;146;p2"/>
          <p:cNvSpPr txBox="1"/>
          <p:nvPr/>
        </p:nvSpPr>
        <p:spPr>
          <a:xfrm>
            <a:off x="241175" y="5704500"/>
            <a:ext cx="401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* </a:t>
            </a:r>
            <a:r>
              <a:rPr lang="en-US">
                <a:solidFill>
                  <a:schemeClr val="lt1"/>
                </a:solidFill>
              </a:rPr>
              <a:t>*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Distanc</a:t>
            </a: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Learning</a:t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**  Addition of K, 1, and 2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*** Addition of elementary staff 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/>
        </p:nvSpPr>
        <p:spPr>
          <a:xfrm>
            <a:off x="1666240" y="528320"/>
            <a:ext cx="98856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 Advisory Board Officers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Diana Torres- Board President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Alicia Skibby- Vice President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Gloria Lira- Member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Cheryl Whittington- Member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Bryan Davis- Member</a:t>
            </a:r>
            <a:endParaRPr b="0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>
            <p:ph type="title"/>
          </p:nvPr>
        </p:nvSpPr>
        <p:spPr>
          <a:xfrm>
            <a:off x="259096" y="-491948"/>
            <a:ext cx="5598777" cy="2165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b="1" lang="en-US" sz="4400">
                <a:solidFill>
                  <a:schemeClr val="lt1"/>
                </a:solidFill>
              </a:rPr>
              <a:t>REVENUES:</a:t>
            </a:r>
            <a:endParaRPr/>
          </a:p>
        </p:txBody>
      </p:sp>
      <p:sp>
        <p:nvSpPr>
          <p:cNvPr id="160" name="Google Shape;160;p5"/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rgbClr val="B0B0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rgbClr val="31AD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3" name="Google Shape;163;p5"/>
          <p:cNvGrpSpPr/>
          <p:nvPr/>
        </p:nvGrpSpPr>
        <p:grpSpPr>
          <a:xfrm>
            <a:off x="350744" y="999080"/>
            <a:ext cx="5507129" cy="5712369"/>
            <a:chOff x="0" y="4469"/>
            <a:chExt cx="5507129" cy="5712369"/>
          </a:xfrm>
        </p:grpSpPr>
        <p:sp>
          <p:nvSpPr>
            <p:cNvPr id="164" name="Google Shape;164;p5"/>
            <p:cNvSpPr/>
            <p:nvPr/>
          </p:nvSpPr>
          <p:spPr>
            <a:xfrm>
              <a:off x="0" y="4469"/>
              <a:ext cx="5507129" cy="952061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287998" y="218683"/>
              <a:ext cx="523633" cy="5236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5" l="0" r="0" t="-17995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1099631" y="4469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1099631" y="4469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50" lIns="100750" spcFirstLastPara="1" rIns="100750" wrap="square" tIns="10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LCFF Sources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0" y="1194546"/>
              <a:ext cx="5507129" cy="952061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287998" y="1408760"/>
              <a:ext cx="523633" cy="5236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5" l="0" r="0" t="-17995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099631" y="1194546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1099631" y="1194546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50" lIns="100750" spcFirstLastPara="1" rIns="100750" wrap="square" tIns="10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Federal Revenue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0" y="2384623"/>
              <a:ext cx="5507129" cy="952061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287998" y="2598837"/>
              <a:ext cx="523633" cy="5236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5" l="0" r="0" t="-17995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099631" y="2384623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1099631" y="2384623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50" lIns="100750" spcFirstLastPara="1" rIns="100750" wrap="square" tIns="10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Other State Revenue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0" y="3574700"/>
              <a:ext cx="5507129" cy="952061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87998" y="3788914"/>
              <a:ext cx="523633" cy="5236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5" l="0" r="0" t="-17995"/>
              </a:stretch>
            </a:blipFill>
            <a:ln cap="rnd" cmpd="sng" w="19050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099631" y="3574700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1099631" y="3574700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50" lIns="100750" spcFirstLastPara="1" rIns="100750" wrap="square" tIns="100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Other Local Revenue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0" y="4764777"/>
              <a:ext cx="5507129" cy="952061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87998" y="4978991"/>
              <a:ext cx="523633" cy="5236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5" l="0" r="0" t="-17995"/>
              </a:stretch>
            </a:blipFill>
            <a:ln cap="rnd" cmpd="sng" w="19050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099631" y="4764777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1099631" y="4764777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50" lIns="100750" spcFirstLastPara="1" rIns="100750" wrap="square" tIns="100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Total Reserves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4" name="Google Shape;18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2883" y="4047013"/>
            <a:ext cx="5669280" cy="2716693"/>
          </a:xfrm>
          <a:prstGeom prst="rect">
            <a:avLst/>
          </a:prstGeom>
          <a:noFill/>
          <a:ln cap="sq" cmpd="thickThin" w="2286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A group of people wearing masks&#10;&#10;Description automatically generated" id="185" name="Google Shape;185;p5"/>
          <p:cNvPicPr preferRelativeResize="0"/>
          <p:nvPr/>
        </p:nvPicPr>
        <p:blipFill rotWithShape="1">
          <a:blip r:embed="rId6">
            <a:alphaModFix/>
          </a:blip>
          <a:srcRect b="11110" l="29166" r="0" t="20555"/>
          <a:stretch/>
        </p:blipFill>
        <p:spPr>
          <a:xfrm>
            <a:off x="6312882" y="160868"/>
            <a:ext cx="5718251" cy="3496732"/>
          </a:xfrm>
          <a:prstGeom prst="rect">
            <a:avLst/>
          </a:prstGeom>
          <a:noFill/>
          <a:ln cap="sq" cmpd="thickThin" w="2286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>
            <p:ph type="title"/>
          </p:nvPr>
        </p:nvSpPr>
        <p:spPr>
          <a:xfrm>
            <a:off x="259096" y="-390338"/>
            <a:ext cx="5598777" cy="2165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b="1" lang="en-US" sz="3600">
                <a:solidFill>
                  <a:schemeClr val="lt1"/>
                </a:solidFill>
              </a:rPr>
              <a:t>EXPENDITURES</a:t>
            </a:r>
            <a:endParaRPr/>
          </a:p>
        </p:txBody>
      </p:sp>
      <p:sp>
        <p:nvSpPr>
          <p:cNvPr id="194" name="Google Shape;194;p6"/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rgbClr val="B0B0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rgbClr val="31AD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7" name="Google Shape;197;p6"/>
          <p:cNvGrpSpPr/>
          <p:nvPr/>
        </p:nvGrpSpPr>
        <p:grpSpPr>
          <a:xfrm>
            <a:off x="350744" y="1495997"/>
            <a:ext cx="5507129" cy="5215840"/>
            <a:chOff x="0" y="4081"/>
            <a:chExt cx="5507129" cy="5215840"/>
          </a:xfrm>
        </p:grpSpPr>
        <p:sp>
          <p:nvSpPr>
            <p:cNvPr id="198" name="Google Shape;198;p6"/>
            <p:cNvSpPr/>
            <p:nvPr/>
          </p:nvSpPr>
          <p:spPr>
            <a:xfrm>
              <a:off x="0" y="4081"/>
              <a:ext cx="5507129" cy="869306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262965" y="199675"/>
              <a:ext cx="478118" cy="47811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5" l="0" r="0" t="-17995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1004049" y="4081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1004049" y="4081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000" lIns="92000" spcFirstLastPara="1" rIns="92000" wrap="square" tIns="92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Certificated Salaries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0" y="1090714"/>
              <a:ext cx="5507129" cy="869306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2965" y="1286308"/>
              <a:ext cx="478118" cy="47811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5" l="0" r="0" t="-17995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1004049" y="1090714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 txBox="1"/>
            <p:nvPr/>
          </p:nvSpPr>
          <p:spPr>
            <a:xfrm>
              <a:off x="1004049" y="1090714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000" lIns="92000" spcFirstLastPara="1" rIns="92000" wrap="square" tIns="92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Classified Salaries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0" y="2177348"/>
              <a:ext cx="5507129" cy="869306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262965" y="2372942"/>
              <a:ext cx="478118" cy="47811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5" l="0" r="0" t="-17995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1004049" y="2177348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 txBox="1"/>
            <p:nvPr/>
          </p:nvSpPr>
          <p:spPr>
            <a:xfrm>
              <a:off x="1004049" y="2177348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000" lIns="92000" spcFirstLastPara="1" rIns="92000" wrap="square" tIns="92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Employee Benefits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0" y="3263982"/>
              <a:ext cx="5507129" cy="869306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262965" y="3459576"/>
              <a:ext cx="478118" cy="47811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5" l="0" r="0" t="-17995"/>
              </a:stretch>
            </a:blipFill>
            <a:ln cap="rnd" cmpd="sng" w="19050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1004049" y="3263982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1004049" y="3263982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000" lIns="92000" spcFirstLastPara="1" rIns="92000" wrap="square" tIns="92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Books and Supplies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0" y="4350615"/>
              <a:ext cx="5507129" cy="869306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262965" y="4546209"/>
              <a:ext cx="478118" cy="47811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5" l="0" r="0" t="-17995"/>
              </a:stretch>
            </a:blipFill>
            <a:ln cap="rnd" cmpd="sng" w="19050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004049" y="4350615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 txBox="1"/>
            <p:nvPr/>
          </p:nvSpPr>
          <p:spPr>
            <a:xfrm>
              <a:off x="1004049" y="4350615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000" lIns="92000" spcFirstLastPara="1" rIns="92000" wrap="square" tIns="92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Other Outgo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group of people wearing blue shirts&#10;&#10;Description automatically generated with medium confidence" id="218" name="Google Shape;218;p6"/>
          <p:cNvPicPr preferRelativeResize="0"/>
          <p:nvPr/>
        </p:nvPicPr>
        <p:blipFill rotWithShape="1">
          <a:blip r:embed="rId5">
            <a:alphaModFix/>
          </a:blip>
          <a:srcRect b="12132" l="-4219" r="4528" t="24090"/>
          <a:stretch/>
        </p:blipFill>
        <p:spPr>
          <a:xfrm>
            <a:off x="6329439" y="249569"/>
            <a:ext cx="5543550" cy="2407906"/>
          </a:xfrm>
          <a:prstGeom prst="rect">
            <a:avLst/>
          </a:prstGeom>
          <a:noFill/>
          <a:ln cap="sq" cmpd="thickThin" w="2286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A picture containing text, person, child&#10;&#10;Description automatically generated" id="219" name="Google Shape;21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29439" y="3019424"/>
            <a:ext cx="3572303" cy="3572303"/>
          </a:xfrm>
          <a:prstGeom prst="rect">
            <a:avLst/>
          </a:prstGeom>
          <a:noFill/>
          <a:ln cap="sq" cmpd="thickThin" w="2286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A person giving a presentation&#10;&#10;Description automatically generated with medium confidence" id="220" name="Google Shape;220;p6"/>
          <p:cNvPicPr preferRelativeResize="0"/>
          <p:nvPr/>
        </p:nvPicPr>
        <p:blipFill rotWithShape="1">
          <a:blip r:embed="rId7">
            <a:alphaModFix/>
          </a:blip>
          <a:srcRect b="0" l="18951" r="31110" t="27174"/>
          <a:stretch/>
        </p:blipFill>
        <p:spPr>
          <a:xfrm>
            <a:off x="10133015" y="3028424"/>
            <a:ext cx="1739974" cy="3563304"/>
          </a:xfrm>
          <a:prstGeom prst="rect">
            <a:avLst/>
          </a:prstGeom>
          <a:noFill/>
          <a:ln cap="sq" cmpd="thickThin" w="2286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/>
          <p:nvPr>
            <p:ph type="title"/>
          </p:nvPr>
        </p:nvSpPr>
        <p:spPr>
          <a:xfrm>
            <a:off x="724318" y="-3429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chemeClr val="lt1"/>
                </a:solidFill>
              </a:rPr>
              <a:t>COMPARABILITY</a:t>
            </a:r>
            <a:endParaRPr/>
          </a:p>
        </p:txBody>
      </p:sp>
      <p:graphicFrame>
        <p:nvGraphicFramePr>
          <p:cNvPr id="226" name="Google Shape;226;p7"/>
          <p:cNvGraphicFramePr/>
          <p:nvPr/>
        </p:nvGraphicFramePr>
        <p:xfrm>
          <a:off x="314852" y="6956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{0A73D381-FF03-4996-878D-D5AF1E6B8692}</a:tableStyleId>
              </a:tblPr>
              <a:tblGrid>
                <a:gridCol w="2711575"/>
                <a:gridCol w="2319725"/>
                <a:gridCol w="1961550"/>
                <a:gridCol w="2030425"/>
                <a:gridCol w="2434175"/>
              </a:tblGrid>
              <a:tr h="718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Charter Fund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Revenue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Approved Budget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Unaudited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Actuals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Variance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Explanation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/>
                        <a:t>LCFF Resources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</a:t>
                      </a:r>
                      <a:r>
                        <a:rPr b="1" lang="en-US" sz="2800"/>
                        <a:t>5.394</a:t>
                      </a:r>
                      <a:r>
                        <a:rPr b="1" lang="en-US" sz="2800" u="none" cap="none" strike="noStrike"/>
                        <a:t> 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$4.</a:t>
                      </a:r>
                      <a:r>
                        <a:rPr b="1" lang="en-US" sz="2800"/>
                        <a:t>952</a:t>
                      </a:r>
                      <a:r>
                        <a:rPr b="1" lang="en-US" sz="28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$95,754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/>
                        <a:t>LCFF funds adjustment to reflect increase in projected enrollment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</a:tr>
              <a:tr h="71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/>
                        <a:t>Federal Revenue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</a:t>
                      </a:r>
                      <a:r>
                        <a:rPr b="1" lang="en-US" sz="2800"/>
                        <a:t>57,093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</a:t>
                      </a:r>
                      <a:r>
                        <a:rPr b="1" lang="en-US" sz="2800"/>
                        <a:t>385,253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</a:t>
                      </a:r>
                      <a:r>
                        <a:rPr b="1" lang="en-US" sz="2800"/>
                        <a:t>3,367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decrease</a:t>
                      </a:r>
                      <a:r>
                        <a:rPr b="1" lang="en-US"/>
                        <a:t> in Title 1 allocation projected at EA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</a:tr>
              <a:tr h="71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/>
                        <a:t>Other State Revenue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</a:t>
                      </a:r>
                      <a:r>
                        <a:rPr b="1" lang="en-US" sz="2800"/>
                        <a:t>973,987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</a:t>
                      </a:r>
                      <a:r>
                        <a:rPr b="1" lang="en-US" sz="2800"/>
                        <a:t>998,905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/>
                        <a:t>$90,121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/>
                        <a:t>Increase of $22k in projected lottery funds and $45k on STRS, decrease in $157k in projected revenue earned for ASES program (spending down ELOP)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</a:tr>
              <a:tr h="85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/>
                        <a:t>Other Local Revenue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</a:t>
                      </a:r>
                      <a:r>
                        <a:rPr b="1" lang="en-US" sz="2800"/>
                        <a:t>244,208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</a:t>
                      </a:r>
                      <a:r>
                        <a:rPr b="1" lang="en-US" sz="2800"/>
                        <a:t>328,465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/>
                        <a:t>($14,271)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/>
                        <a:t>Increase due to fair value of investments adjustment at year end and slight decrease in projected interest income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</a:tr>
              <a:tr h="71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/>
                        <a:t>Total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</a:t>
                      </a:r>
                      <a:r>
                        <a:rPr b="1" lang="en-US" sz="2800"/>
                        <a:t>6.669</a:t>
                      </a:r>
                      <a:r>
                        <a:rPr b="1" lang="en-US" sz="28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</a:t>
                      </a:r>
                      <a:r>
                        <a:rPr b="1" lang="en-US" sz="2800"/>
                        <a:t>6.664</a:t>
                      </a:r>
                      <a:r>
                        <a:rPr b="1" lang="en-US" sz="2800" u="none" cap="none" strike="noStrike"/>
                        <a:t> 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/>
                        <a:t>$126,545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/>
          <p:nvPr>
            <p:ph type="title"/>
          </p:nvPr>
        </p:nvSpPr>
        <p:spPr>
          <a:xfrm>
            <a:off x="724318" y="-3429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chemeClr val="lt1"/>
                </a:solidFill>
              </a:rPr>
              <a:t>COMPARABILITY</a:t>
            </a:r>
            <a:endParaRPr/>
          </a:p>
        </p:txBody>
      </p:sp>
      <p:graphicFrame>
        <p:nvGraphicFramePr>
          <p:cNvPr id="232" name="Google Shape;232;p8"/>
          <p:cNvGraphicFramePr/>
          <p:nvPr/>
        </p:nvGraphicFramePr>
        <p:xfrm>
          <a:off x="401052" y="10952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{0A73D381-FF03-4996-878D-D5AF1E6B8692}</a:tableStyleId>
              </a:tblPr>
              <a:tblGrid>
                <a:gridCol w="2342150"/>
                <a:gridCol w="2419350"/>
                <a:gridCol w="1809750"/>
                <a:gridCol w="1701000"/>
                <a:gridCol w="3181800"/>
              </a:tblGrid>
              <a:tr h="718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Charter Fund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Expenditures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Approved Budget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Unaudited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Actuals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Variance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Explanation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CE and CL Salaries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4.879</a:t>
                      </a:r>
                      <a:r>
                        <a:rPr b="1" lang="en-US" sz="2400" u="none" cap="none" strike="noStrike"/>
                        <a:t> 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4.060</a:t>
                      </a:r>
                      <a:r>
                        <a:rPr b="1" lang="en-US" sz="2400" u="none" cap="none" strike="noStrike"/>
                        <a:t> 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($</a:t>
                      </a:r>
                      <a:r>
                        <a:rPr b="1" lang="en-US" sz="2400"/>
                        <a:t>313,136</a:t>
                      </a:r>
                      <a:r>
                        <a:rPr b="1" lang="en-US" sz="2400" u="none" cap="none" strike="noStrike"/>
                        <a:t>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100"/>
                        <a:t>Decrease due to 1 FTE counselor budgeted twice by CTE, 3% estimate budgeted for possible SAEA negotiation. Lottery funded </a:t>
                      </a:r>
                      <a:r>
                        <a:rPr b="1" lang="en-US" sz="1100"/>
                        <a:t>positions budgeted twice plus projected spending like sub courage, stipends</a:t>
                      </a:r>
                      <a:endParaRPr b="1" sz="500" u="none" cap="none" strike="noStrike"/>
                    </a:p>
                  </a:txBody>
                  <a:tcPr marT="45725" marB="45725" marR="91450" marL="91450"/>
                </a:tc>
              </a:tr>
              <a:tr h="657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Employee Benefits</a:t>
                      </a:r>
                      <a:endParaRPr b="1"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2.311</a:t>
                      </a:r>
                      <a:r>
                        <a:rPr b="1" lang="en-US" sz="2400" u="none" cap="none" strike="noStrike"/>
                        <a:t> 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$1.</a:t>
                      </a:r>
                      <a:r>
                        <a:rPr b="1" lang="en-US" sz="2400"/>
                        <a:t>860</a:t>
                      </a:r>
                      <a:r>
                        <a:rPr b="1" lang="en-US" sz="2400" u="none" cap="none" strike="noStrike"/>
                        <a:t> 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($</a:t>
                      </a:r>
                      <a:r>
                        <a:rPr b="1" lang="en-US" sz="2000"/>
                        <a:t>89,120</a:t>
                      </a:r>
                      <a:r>
                        <a:rPr b="1" lang="en-US" sz="2000" u="none" cap="none" strike="noStrike"/>
                        <a:t>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100"/>
                        <a:t>Decrease due to salary changes noted above</a:t>
                      </a:r>
                      <a:endParaRPr b="1" sz="500" u="none" cap="none" strike="noStrike"/>
                    </a:p>
                  </a:txBody>
                  <a:tcPr marT="45725" marB="45725" marR="91450" marL="91450"/>
                </a:tc>
              </a:tr>
              <a:tr h="1020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Books and Supplies</a:t>
                      </a:r>
                      <a:endParaRPr b="1"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228,364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266,250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($</a:t>
                      </a:r>
                      <a:r>
                        <a:rPr b="1" lang="en-US" sz="2000"/>
                        <a:t>169,206</a:t>
                      </a:r>
                      <a:r>
                        <a:rPr b="1" lang="en-US" sz="2000" u="none" cap="none" strike="noStrike"/>
                        <a:t>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Decrease </a:t>
                      </a:r>
                      <a:r>
                        <a:rPr b="1" lang="en-US" sz="1000"/>
                        <a:t>due to EXLD program requesting to use funds for </a:t>
                      </a:r>
                      <a:r>
                        <a:rPr b="1" lang="en-US" sz="1000"/>
                        <a:t>consultant</a:t>
                      </a:r>
                      <a:r>
                        <a:rPr b="1" lang="en-US" sz="1000"/>
                        <a:t> contractors </a:t>
                      </a:r>
                      <a:r>
                        <a:rPr b="1" lang="en-US" sz="1000"/>
                        <a:t>instead</a:t>
                      </a:r>
                      <a:r>
                        <a:rPr b="1" lang="en-US" sz="1000"/>
                        <a:t> of </a:t>
                      </a:r>
                      <a:r>
                        <a:rPr b="1" lang="en-US" sz="1000"/>
                        <a:t>supplies</a:t>
                      </a:r>
                      <a:r>
                        <a:rPr b="1" lang="en-US" sz="1000"/>
                        <a:t> at year end to </a:t>
                      </a:r>
                      <a:r>
                        <a:rPr b="1" lang="en-US" sz="1000"/>
                        <a:t>spend</a:t>
                      </a:r>
                      <a:r>
                        <a:rPr b="1" lang="en-US" sz="1000"/>
                        <a:t> </a:t>
                      </a:r>
                      <a:r>
                        <a:rPr b="1" lang="en-US" sz="1000"/>
                        <a:t>down</a:t>
                      </a:r>
                      <a:r>
                        <a:rPr b="1" lang="en-US" sz="1000"/>
                        <a:t> ELOP funds plus final remaining funds for ESSER ending in 2023-2024</a:t>
                      </a:r>
                      <a:endParaRPr b="1" sz="600" u="none" cap="none" strike="noStrike"/>
                    </a:p>
                  </a:txBody>
                  <a:tcPr marT="45725" marB="45725" marR="91450" marL="91450"/>
                </a:tc>
              </a:tr>
              <a:tr h="96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Services and Other Operating Costs</a:t>
                      </a:r>
                      <a:endParaRPr b="1"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265,852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496,692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14,106</a:t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Increase due </a:t>
                      </a:r>
                      <a:r>
                        <a:rPr b="1" lang="en-US" sz="1100"/>
                        <a:t>to spending down ELOP funds</a:t>
                      </a:r>
                      <a:endParaRPr b="1" sz="1100" u="none" cap="none" strike="noStrike"/>
                    </a:p>
                  </a:txBody>
                  <a:tcPr marT="45725" marB="45725" marR="91450" marL="91450"/>
                </a:tc>
              </a:tr>
              <a:tr h="142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Indirect Costs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$4</a:t>
                      </a:r>
                      <a:r>
                        <a:rPr b="1" lang="en-US" sz="2400"/>
                        <a:t>09,014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340,574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($18,386)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100"/>
                        <a:t>Decrease due to budgeting of indirect costs</a:t>
                      </a:r>
                      <a:endParaRPr b="1" sz="1100" u="none" cap="none" strike="noStrike"/>
                    </a:p>
                  </a:txBody>
                  <a:tcPr marT="45725" marB="45725" marR="91450" marL="91450"/>
                </a:tc>
              </a:tr>
              <a:tr h="71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Total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8,064</a:t>
                      </a:r>
                      <a:r>
                        <a:rPr b="1" lang="en-US" sz="2400" u="none" cap="none" strike="noStrike"/>
                        <a:t> 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7.024</a:t>
                      </a:r>
                      <a:r>
                        <a:rPr b="1" lang="en-US" sz="24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($</a:t>
                      </a:r>
                      <a:r>
                        <a:rPr b="1" lang="en-US" sz="2000"/>
                        <a:t>575,741</a:t>
                      </a:r>
                      <a:r>
                        <a:rPr b="1" lang="en-US" sz="2000" u="none" cap="none" strike="noStrike"/>
                        <a:t>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5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2019-06-20T03:01:33Z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