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9144000"/>
  <p:notesSz cx="6858000" cy="9144000"/>
  <p:embeddedFontLst>
    <p:embeddedFont>
      <p:font typeface="Limelight"/>
      <p:regular r:id="rId16"/>
    </p:embeddedFont>
    <p:embeddedFont>
      <p:font typeface="Nunito"/>
      <p:regular r:id="rId17"/>
      <p:bold r:id="rId18"/>
      <p:italic r:id="rId19"/>
      <p:boldItalic r:id="rId20"/>
    </p:embeddedFont>
    <p:embeddedFont>
      <p:font typeface="Cabin"/>
      <p:regular r:id="rId21"/>
      <p:bold r:id="rId22"/>
      <p:italic r:id="rId23"/>
      <p:boldItalic r:id="rId24"/>
    </p:embeddedFont>
    <p:embeddedFont>
      <p:font typeface="Maven Pro"/>
      <p:regular r:id="rId25"/>
      <p:bold r:id="rId26"/>
    </p:embeddedFont>
    <p:embeddedFont>
      <p:font typeface="Libre Baskerville"/>
      <p:regular r:id="rId27"/>
      <p:bold r:id="rId28"/>
      <p: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Italic.fntdata"/><Relationship Id="rId22" Type="http://schemas.openxmlformats.org/officeDocument/2006/relationships/font" Target="fonts/Cabin-bold.fntdata"/><Relationship Id="rId21" Type="http://schemas.openxmlformats.org/officeDocument/2006/relationships/font" Target="fonts/Cabin-regular.fntdata"/><Relationship Id="rId24" Type="http://schemas.openxmlformats.org/officeDocument/2006/relationships/font" Target="fonts/Cabin-boldItalic.fntdata"/><Relationship Id="rId23" Type="http://schemas.openxmlformats.org/officeDocument/2006/relationships/font" Target="fonts/Cabin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avenPro-bold.fntdata"/><Relationship Id="rId25" Type="http://schemas.openxmlformats.org/officeDocument/2006/relationships/font" Target="fonts/MavenPro-regular.fntdata"/><Relationship Id="rId28" Type="http://schemas.openxmlformats.org/officeDocument/2006/relationships/font" Target="fonts/LibreBaskerville-bold.fntdata"/><Relationship Id="rId27" Type="http://schemas.openxmlformats.org/officeDocument/2006/relationships/font" Target="fonts/LibreBaskervill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ibreBaskerville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Nunito-regular.fntdata"/><Relationship Id="rId16" Type="http://schemas.openxmlformats.org/officeDocument/2006/relationships/font" Target="fonts/Limelight-regular.fntdata"/><Relationship Id="rId19" Type="http://schemas.openxmlformats.org/officeDocument/2006/relationships/font" Target="fonts/Nunito-italic.fntdata"/><Relationship Id="rId18" Type="http://schemas.openxmlformats.org/officeDocument/2006/relationships/font" Target="fonts/Nuni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533254da0_0_11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533254da0_0_1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533254da0_0_1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533254da0_0_1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533254da0_0_1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533254da0_0_1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fe78ddf13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fe78ddf1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fe78ddf13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fe78ddf1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533254da0_0_1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533254da0_0_1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265010873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6265010873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4546120"/>
            <a:ext cx="1691422" cy="2310006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5118675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2151750"/>
            <a:ext cx="4255500" cy="24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4795067"/>
            <a:ext cx="4255500" cy="9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5465463"/>
            <a:ext cx="9144036" cy="1392365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1030300"/>
            <a:ext cx="6366900" cy="24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3616400"/>
            <a:ext cx="6366900" cy="14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 txBox="1"/>
          <p:nvPr>
            <p:ph type="title"/>
          </p:nvPr>
        </p:nvSpPr>
        <p:spPr>
          <a:xfrm>
            <a:off x="1435100" y="274637"/>
            <a:ext cx="7499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75" name="Google Shape;275;p13"/>
          <p:cNvSpPr txBox="1"/>
          <p:nvPr>
            <p:ph idx="1" type="body"/>
          </p:nvPr>
        </p:nvSpPr>
        <p:spPr>
          <a:xfrm>
            <a:off x="1435100" y="1447800"/>
            <a:ext cx="7499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116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●"/>
              <a:defRPr b="0" i="0" sz="3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406400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b="0" i="0" sz="2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b="0" i="0" sz="2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C32D2E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84AA33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76" name="Google Shape;276;p13"/>
          <p:cNvSpPr txBox="1"/>
          <p:nvPr>
            <p:ph idx="10" type="dt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7" name="Google Shape;277;p13"/>
          <p:cNvSpPr txBox="1"/>
          <p:nvPr>
            <p:ph idx="11" type="ftr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8" name="Google Shape;278;p13"/>
          <p:cNvSpPr txBox="1"/>
          <p:nvPr>
            <p:ph idx="12" type="sldNum"/>
          </p:nvPr>
        </p:nvSpPr>
        <p:spPr>
          <a:xfrm>
            <a:off x="8613775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788"/>
              </a:buClr>
              <a:buFont typeface="Cabin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788"/>
              </a:buClr>
              <a:buFont typeface="Cabin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788"/>
              </a:buClr>
              <a:buFont typeface="Cabin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788"/>
              </a:buClr>
              <a:buFont typeface="Cabin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788"/>
              </a:buClr>
              <a:buFont typeface="Cabin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788"/>
              </a:buClr>
              <a:buFont typeface="Cabin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788"/>
              </a:buClr>
              <a:buFont typeface="Cabin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788"/>
              </a:buClr>
              <a:buFont typeface="Cabin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788"/>
              </a:buClr>
              <a:buFont typeface="Cabin"/>
              <a:buNone/>
              <a:defRPr b="0" i="0" sz="1200" u="none">
                <a:solidFill>
                  <a:srgbClr val="B5A7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4541"/>
            <a:ext cx="1233215" cy="1846001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3871914"/>
            <a:ext cx="2186148" cy="2985925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2151767"/>
            <a:ext cx="5857800" cy="24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399168"/>
            <a:ext cx="999312" cy="1332416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798100"/>
            <a:ext cx="7030500" cy="13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2653400"/>
            <a:ext cx="7030500" cy="33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399168"/>
            <a:ext cx="999312" cy="1332416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798100"/>
            <a:ext cx="7030500" cy="13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2653400"/>
            <a:ext cx="3430500" cy="33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2653400"/>
            <a:ext cx="3430500" cy="33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399168"/>
            <a:ext cx="999312" cy="1332416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798100"/>
            <a:ext cx="7030500" cy="13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399168"/>
            <a:ext cx="999312" cy="1332416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798100"/>
            <a:ext cx="33120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3079567"/>
            <a:ext cx="3312000" cy="29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742"/>
            <a:ext cx="2267451" cy="3468833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1018133"/>
            <a:ext cx="5857800" cy="47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399168"/>
            <a:ext cx="999312" cy="1332416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798100"/>
            <a:ext cx="3430500" cy="26535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3657604"/>
            <a:ext cx="3430500" cy="9681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881333"/>
            <a:ext cx="3430500" cy="51609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5129497"/>
            <a:ext cx="825392" cy="1100560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5518633"/>
            <a:ext cx="5843100" cy="7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6315968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sausd.us/Domain/5854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17.jpg"/><Relationship Id="rId6" Type="http://schemas.openxmlformats.org/officeDocument/2006/relationships/image" Target="../media/image19.jpg"/><Relationship Id="rId7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nhd.org/kenneth-e-behring-national-contest" TargetMode="External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5" Type="http://schemas.openxmlformats.org/officeDocument/2006/relationships/image" Target="../media/image23.jpg"/><Relationship Id="rId6" Type="http://schemas.openxmlformats.org/officeDocument/2006/relationships/image" Target="../media/image15.jpg"/><Relationship Id="rId7" Type="http://schemas.openxmlformats.org/officeDocument/2006/relationships/image" Target="../media/image13.jpg"/><Relationship Id="rId8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/>
          <p:nvPr>
            <p:ph type="ctrTitle"/>
          </p:nvPr>
        </p:nvSpPr>
        <p:spPr>
          <a:xfrm>
            <a:off x="925375" y="468676"/>
            <a:ext cx="7407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Font typeface="Cabin"/>
              <a:buNone/>
            </a:pPr>
            <a:r>
              <a:rPr b="0" lang="en-US" sz="4300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rPr>
              <a:t>RCA</a:t>
            </a:r>
            <a:br>
              <a:rPr b="0" i="0" lang="en-US" sz="43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1" lang="en-US" sz="3600" u="none" cap="none" strike="noStrike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Home of the Cougars</a:t>
            </a:r>
            <a:endParaRPr/>
          </a:p>
        </p:txBody>
      </p:sp>
      <p:sp>
        <p:nvSpPr>
          <p:cNvPr id="284" name="Google Shape;284;p14"/>
          <p:cNvSpPr txBox="1"/>
          <p:nvPr>
            <p:ph idx="1" type="subTitle"/>
          </p:nvPr>
        </p:nvSpPr>
        <p:spPr>
          <a:xfrm>
            <a:off x="762000" y="3886200"/>
            <a:ext cx="82296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-1587" lvl="0" marL="2698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b="0" i="0" lang="en-US" sz="3600" u="none" cap="none" strike="noStrike">
                <a:solidFill>
                  <a:srgbClr val="320E04"/>
                </a:solidFill>
                <a:latin typeface="Limelight"/>
                <a:ea typeface="Limelight"/>
                <a:cs typeface="Limelight"/>
                <a:sym typeface="Limelight"/>
              </a:rPr>
              <a:t>Back to School Night</a:t>
            </a:r>
            <a:endParaRPr/>
          </a:p>
          <a:p>
            <a:pPr indent="-1587" lvl="0" marL="2698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b="0" i="0" lang="en-US" sz="3600" u="none" cap="none" strike="noStrike">
                <a:solidFill>
                  <a:srgbClr val="320E04"/>
                </a:solidFill>
                <a:latin typeface="Limelight"/>
                <a:ea typeface="Limelight"/>
                <a:cs typeface="Limelight"/>
                <a:sym typeface="Limelight"/>
              </a:rPr>
              <a:t>*	*	*</a:t>
            </a:r>
            <a:endParaRPr/>
          </a:p>
          <a:p>
            <a:pPr indent="-1587" lvl="0" marL="2698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b="0" i="0" lang="en-US" sz="4800" u="none" cap="none" strike="noStrike">
                <a:solidFill>
                  <a:srgbClr val="320E0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Noche de Regreso a la Escuela</a:t>
            </a:r>
            <a:endParaRPr/>
          </a:p>
        </p:txBody>
      </p:sp>
      <p:pic>
        <p:nvPicPr>
          <p:cNvPr descr="2CougarsHeads-Drawing.jpg" id="285" name="Google Shape;28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3050" y="1822438"/>
            <a:ext cx="2457900" cy="176850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6C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pic>
        <p:nvPicPr>
          <p:cNvPr descr="IMG_7367.JPG" id="286" name="Google Shape;2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175" y="1831975"/>
            <a:ext cx="2829529" cy="1749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515.JPG" id="287" name="Google Shape;28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1250" y="1831963"/>
            <a:ext cx="2829527" cy="1749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 txBox="1"/>
          <p:nvPr>
            <p:ph type="title"/>
          </p:nvPr>
        </p:nvSpPr>
        <p:spPr>
          <a:xfrm>
            <a:off x="1435100" y="274637"/>
            <a:ext cx="74993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Font typeface="Cabin"/>
              <a:buNone/>
            </a:pPr>
            <a:r>
              <a:rPr lang="en-US" sz="3900"/>
              <a:t>RCA</a:t>
            </a:r>
            <a:br>
              <a:rPr b="0" i="0" lang="en-US" sz="39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1" lang="en-US" sz="3200" u="none" cap="none" strike="noStrike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Home of the Cougars</a:t>
            </a:r>
            <a:endParaRPr/>
          </a:p>
        </p:txBody>
      </p:sp>
      <p:sp>
        <p:nvSpPr>
          <p:cNvPr id="361" name="Google Shape;361;p23"/>
          <p:cNvSpPr txBox="1"/>
          <p:nvPr>
            <p:ph idx="1" type="body"/>
          </p:nvPr>
        </p:nvSpPr>
        <p:spPr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to contact teacher?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Comic Sans MS"/>
              <a:buChar char="●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Email: carlos.macias@sausdlearns.net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Comic Sans MS"/>
              <a:buChar char="●"/>
            </a:pP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Call for an Appointment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(714)480-2200 ext 554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73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26365" lvl="0" marL="36512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4"/>
          <p:cNvSpPr txBox="1"/>
          <p:nvPr>
            <p:ph type="title"/>
          </p:nvPr>
        </p:nvSpPr>
        <p:spPr>
          <a:xfrm>
            <a:off x="1303800" y="798100"/>
            <a:ext cx="7030500" cy="13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Font typeface="Cabin"/>
              <a:buNone/>
            </a:pPr>
            <a:r>
              <a:rPr b="0" lang="en-US" sz="3900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rPr>
              <a:t>RCA</a:t>
            </a:r>
            <a:endParaRPr b="0" sz="3900">
              <a:solidFill>
                <a:srgbClr val="57231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Font typeface="Cabin"/>
              <a:buNone/>
            </a:pPr>
            <a:r>
              <a:rPr b="0" i="1" lang="en-US" sz="3200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Home of the Cougars</a:t>
            </a:r>
            <a:endParaRPr b="0" sz="4300">
              <a:solidFill>
                <a:srgbClr val="57231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4"/>
          <p:cNvSpPr txBox="1"/>
          <p:nvPr>
            <p:ph idx="1" type="body"/>
          </p:nvPr>
        </p:nvSpPr>
        <p:spPr>
          <a:xfrm>
            <a:off x="1303800" y="2653400"/>
            <a:ext cx="3430500" cy="33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are going to have a great school year!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 you for attending 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Back to School Night.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-Mr. Macias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8" name="Google Shape;368;p24"/>
          <p:cNvSpPr txBox="1"/>
          <p:nvPr>
            <p:ph idx="2" type="body"/>
          </p:nvPr>
        </p:nvSpPr>
        <p:spPr>
          <a:xfrm>
            <a:off x="4903650" y="2653400"/>
            <a:ext cx="3430500" cy="33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IMG_9070.JPG" id="369" name="Google Shape;3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3650" y="2653400"/>
            <a:ext cx="3766428" cy="3326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 txBox="1"/>
          <p:nvPr>
            <p:ph type="title"/>
          </p:nvPr>
        </p:nvSpPr>
        <p:spPr>
          <a:xfrm>
            <a:off x="1387450" y="226600"/>
            <a:ext cx="7030500" cy="13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Mr. Macias </a:t>
            </a:r>
            <a:endParaRPr/>
          </a:p>
        </p:txBody>
      </p:sp>
      <p:sp>
        <p:nvSpPr>
          <p:cNvPr id="293" name="Google Shape;293;p15"/>
          <p:cNvSpPr txBox="1"/>
          <p:nvPr>
            <p:ph idx="1" type="body"/>
          </p:nvPr>
        </p:nvSpPr>
        <p:spPr>
          <a:xfrm>
            <a:off x="355900" y="1739900"/>
            <a:ext cx="4480800" cy="48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8765" lvl="0" marL="3651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Eight year at RCA 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8765" lvl="0" marL="3651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Born and raised in Santa Ana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20662" lvl="1" marL="63976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mic Sans MS"/>
              <a:buChar char="◦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Valley High School, Santa Ana College, California State University Fullerton, Concordia University 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8765" lvl="0" marL="3651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will treat all students with dignity and respect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8765" lvl="0" marL="3651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like to laugh and have fun in class with the students.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4" name="Google Shape;294;p15"/>
          <p:cNvSpPr txBox="1"/>
          <p:nvPr>
            <p:ph idx="2" type="body"/>
          </p:nvPr>
        </p:nvSpPr>
        <p:spPr>
          <a:xfrm>
            <a:off x="4934425" y="1393900"/>
            <a:ext cx="3986700" cy="50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GOPR0057.JPG" id="295" name="Google Shape;2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425" y="1393900"/>
            <a:ext cx="3986700" cy="2739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754.JPG" id="296" name="Google Shape;2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425" y="4133025"/>
            <a:ext cx="3986700" cy="2313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"/>
          <p:cNvSpPr txBox="1"/>
          <p:nvPr>
            <p:ph type="title"/>
          </p:nvPr>
        </p:nvSpPr>
        <p:spPr>
          <a:xfrm>
            <a:off x="348475" y="274625"/>
            <a:ext cx="8586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Font typeface="Cabin"/>
              <a:buNone/>
            </a:pPr>
            <a:r>
              <a:rPr lang="en-US" sz="3900"/>
              <a:t>RCA</a:t>
            </a:r>
            <a:br>
              <a:rPr b="0" i="0" lang="en-US" sz="39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1" lang="en-US" sz="3200" u="none" cap="none" strike="noStrike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Home of the Cougars</a:t>
            </a:r>
            <a:endParaRPr/>
          </a:p>
        </p:txBody>
      </p:sp>
      <p:sp>
        <p:nvSpPr>
          <p:cNvPr id="302" name="Google Shape;302;p16"/>
          <p:cNvSpPr txBox="1"/>
          <p:nvPr>
            <p:ph idx="1" type="body"/>
          </p:nvPr>
        </p:nvSpPr>
        <p:spPr>
          <a:xfrm>
            <a:off x="585450" y="1447800"/>
            <a:ext cx="83490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36512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Academic Expectation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 students will: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Comic Sans MS"/>
              <a:buChar char="●"/>
            </a:pP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present everyday</a:t>
            </a:r>
            <a:endParaRPr i="0" sz="320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46062" lvl="1" marL="63976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Comic Sans MS"/>
              <a:buChar char="◦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If absent, students are still responsible for work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Comic Sans MS"/>
              <a:buChar char="●"/>
            </a:pP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utilize 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an a</a:t>
            </a: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genda for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 assignments</a:t>
            </a: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organization skills, 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and staying organized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Comic Sans MS"/>
              <a:buChar char="●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Read all the directions on Google Classroom everyday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C:\Users\user\AppData\Local\Microsoft\Windows\Temporary Internet Files\Content.IE5\C1I0REI3\MP900403403[1].jpg" id="303" name="Google Shape;3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0475" y="2141050"/>
            <a:ext cx="1112700" cy="74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"/>
          <p:cNvSpPr txBox="1"/>
          <p:nvPr>
            <p:ph type="title"/>
          </p:nvPr>
        </p:nvSpPr>
        <p:spPr>
          <a:xfrm>
            <a:off x="1303800" y="798100"/>
            <a:ext cx="7030500" cy="13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8925" lvl="0" marL="365125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b="0" lang="en-US" sz="3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Classroom Management and Rules</a:t>
            </a:r>
            <a:endParaRPr/>
          </a:p>
        </p:txBody>
      </p:sp>
      <p:sp>
        <p:nvSpPr>
          <p:cNvPr id="309" name="Google Shape;309;p17"/>
          <p:cNvSpPr txBox="1"/>
          <p:nvPr>
            <p:ph idx="1" type="body"/>
          </p:nvPr>
        </p:nvSpPr>
        <p:spPr>
          <a:xfrm>
            <a:off x="404225" y="1589050"/>
            <a:ext cx="4000500" cy="42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Expectations: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 students come to school prepared with materials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Cell phones will be used when it is appropriate to use in class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Turn on your camera!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Consequences: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Warning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15 min detention (Phone Call Home)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30 min detention (Phone Call Home)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Referral</a:t>
            </a: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0" name="Google Shape;310;p17"/>
          <p:cNvSpPr txBox="1"/>
          <p:nvPr>
            <p:ph idx="2" type="body"/>
          </p:nvPr>
        </p:nvSpPr>
        <p:spPr>
          <a:xfrm>
            <a:off x="4250100" y="1407850"/>
            <a:ext cx="4084200" cy="35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Rewards: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Good phone call home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Donuts, treats,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Good grades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Better prepared for high school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MG_0297.JPG" id="311" name="Google Shape;3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400" y="3721725"/>
            <a:ext cx="3554777" cy="2927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/>
          <p:nvPr>
            <p:ph type="title"/>
          </p:nvPr>
        </p:nvSpPr>
        <p:spPr>
          <a:xfrm>
            <a:off x="1303800" y="798100"/>
            <a:ext cx="7030500" cy="13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Tutoring Hours 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7" name="Google Shape;317;p18"/>
          <p:cNvSpPr txBox="1"/>
          <p:nvPr>
            <p:ph idx="1" type="body"/>
          </p:nvPr>
        </p:nvSpPr>
        <p:spPr>
          <a:xfrm>
            <a:off x="155550" y="1834800"/>
            <a:ext cx="5896200" cy="3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Communicate with me to set up a time 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M/T/TH/F- Hours 12:3:00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Take advantage of this help early.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●"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am here to help you!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Photo on 12-6-16 at 1.05 PM.jpg" id="318" name="Google Shape;3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875" y="1561650"/>
            <a:ext cx="2787450" cy="185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TS.jpg" id="319" name="Google Shape;3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4150" y="3572350"/>
            <a:ext cx="2787451" cy="2090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/>
          <p:nvPr>
            <p:ph type="title"/>
          </p:nvPr>
        </p:nvSpPr>
        <p:spPr>
          <a:xfrm>
            <a:off x="1303800" y="798100"/>
            <a:ext cx="7030500" cy="13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Classroom Website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5" name="Google Shape;325;p19"/>
          <p:cNvSpPr txBox="1"/>
          <p:nvPr>
            <p:ph idx="1" type="body"/>
          </p:nvPr>
        </p:nvSpPr>
        <p:spPr>
          <a:xfrm>
            <a:off x="540225" y="1805025"/>
            <a:ext cx="3956400" cy="33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I have a new website where all the information for the class will be available!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Lesson Plans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Worksheets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Powerpoints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Videos and more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This is my first time making a website so I am </a:t>
            </a: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anticipating</a:t>
            </a: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 some growing pains… be kind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https://www.sausd.us/Domain/5854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Screen Shot 2017-09-07 at 12.41.23 PM.png" id="326" name="Google Shape;3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0425" y="1481725"/>
            <a:ext cx="4342574" cy="46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"/>
          <p:cNvSpPr txBox="1"/>
          <p:nvPr>
            <p:ph type="title"/>
          </p:nvPr>
        </p:nvSpPr>
        <p:spPr>
          <a:xfrm>
            <a:off x="1435100" y="274637"/>
            <a:ext cx="74993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Font typeface="Cabin"/>
              <a:buNone/>
            </a:pPr>
            <a:r>
              <a:rPr lang="en-US" sz="3900"/>
              <a:t>RCA</a:t>
            </a:r>
            <a:br>
              <a:rPr b="0" i="0" lang="en-US" sz="3900" u="none" cap="none" strike="noStrike">
                <a:solidFill>
                  <a:srgbClr val="572314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1" lang="en-US" sz="3200" u="none" cap="none" strike="noStrike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Home of the Cougars</a:t>
            </a:r>
            <a:endParaRPr/>
          </a:p>
        </p:txBody>
      </p:sp>
      <p:sp>
        <p:nvSpPr>
          <p:cNvPr id="332" name="Google Shape;332;p20"/>
          <p:cNvSpPr txBox="1"/>
          <p:nvPr>
            <p:ph idx="1" type="body"/>
          </p:nvPr>
        </p:nvSpPr>
        <p:spPr>
          <a:xfrm>
            <a:off x="125450" y="1447800"/>
            <a:ext cx="88089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Grading System: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Comic Sans MS"/>
              <a:buChar char="•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Assignments</a:t>
            </a: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(60%)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Comic Sans MS"/>
              <a:buChar char="•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Participation</a:t>
            </a: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(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%</a:t>
            </a: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92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Comic Sans MS"/>
              <a:buChar char="•"/>
            </a:pP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Assessments (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0%)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C:\Users\user\AppData\Local\Microsoft\Windows\Temporary Internet Files\Content.IE5\C1I0REI3\MC900366654[1].wmf" id="333" name="Google Shape;33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300" y="3853650"/>
            <a:ext cx="1809900" cy="156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ser\AppData\Local\Microsoft\Windows\Temporary Internet Files\Content.IE5\DZOJ9PLV\MP900401133[1].jpg" id="334" name="Google Shape;33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2825" y="1546300"/>
            <a:ext cx="1432800" cy="156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529.JPG" id="335" name="Google Shape;3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2326" y="1447800"/>
            <a:ext cx="3261727" cy="2446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525.JPG" id="336" name="Google Shape;33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651" y="4084125"/>
            <a:ext cx="3401677" cy="2551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481.JPG" id="337" name="Google Shape;33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5775" y="4084125"/>
            <a:ext cx="3148275" cy="244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"/>
          <p:cNvSpPr txBox="1"/>
          <p:nvPr>
            <p:ph type="title"/>
          </p:nvPr>
        </p:nvSpPr>
        <p:spPr>
          <a:xfrm>
            <a:off x="529700" y="274625"/>
            <a:ext cx="84048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National History Day </a:t>
            </a:r>
            <a:endParaRPr/>
          </a:p>
        </p:txBody>
      </p:sp>
      <p:sp>
        <p:nvSpPr>
          <p:cNvPr id="343" name="Google Shape;343;p21"/>
          <p:cNvSpPr txBox="1"/>
          <p:nvPr>
            <p:ph idx="1" type="body"/>
          </p:nvPr>
        </p:nvSpPr>
        <p:spPr>
          <a:xfrm>
            <a:off x="529675" y="1447800"/>
            <a:ext cx="8404800" cy="48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1" lang="en-US" sz="2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National History Day®</a:t>
            </a:r>
            <a:r>
              <a:rPr lang="en-US" sz="2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(NHD) is a non-profit education organization based in College Park, Maryland. NHD offers year-long academic programs that engage over half a million middle- and high-school students around the world annually in conducting original research on historical topics of interest. </a:t>
            </a:r>
            <a:endParaRPr sz="2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largest NHD program is the National History Day Contest that encourages </a:t>
            </a:r>
            <a:r>
              <a:rPr b="1" lang="en-US" sz="2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more than half a million</a:t>
            </a:r>
            <a:r>
              <a:rPr lang="en-US" sz="2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students around the world to conduct historical research on a topic of their choice. </a:t>
            </a:r>
            <a:endParaRPr sz="2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Students enter these projects at the local and affiliate levels, with top students advancing to the </a:t>
            </a:r>
            <a:r>
              <a:rPr b="1" lang="en-US" sz="2000">
                <a:solidFill>
                  <a:srgbClr val="3C8BC4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National Contest</a:t>
            </a:r>
            <a:r>
              <a:rPr lang="en-US" sz="2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at the University of Maryland at College Park.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7025"/>
            <a:ext cx="5143500" cy="555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2800" y="207025"/>
            <a:ext cx="5143500" cy="568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400" y="271725"/>
            <a:ext cx="5143500" cy="609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1875" y="742200"/>
            <a:ext cx="5143500" cy="56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400" y="207025"/>
            <a:ext cx="5143500" cy="555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71875" y="330413"/>
            <a:ext cx="5143500" cy="544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8025" y="152400"/>
            <a:ext cx="6837500" cy="609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