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li"/>
      <p:regular r:id="rId20"/>
      <p:bold r:id="rId21"/>
      <p:italic r:id="rId22"/>
      <p:boldItalic r:id="rId23"/>
    </p:embeddedFont>
    <p:embeddedFont>
      <p:font typeface="Mali SemiBold"/>
      <p:regular r:id="rId24"/>
      <p:bold r:id="rId25"/>
      <p:italic r:id="rId26"/>
      <p:boldItalic r:id="rId27"/>
    </p:embeddedFont>
    <p:embeddedFont>
      <p:font typeface="Nunito Light"/>
      <p:regular r:id="rId28"/>
      <p:bold r:id="rId29"/>
      <p:italic r:id="rId30"/>
      <p:boldItalic r:id="rId31"/>
    </p:embeddedFont>
    <p:embeddedFont>
      <p:font typeface="Scope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li-regular.fntdata"/><Relationship Id="rId22" Type="http://schemas.openxmlformats.org/officeDocument/2006/relationships/font" Target="fonts/Mali-italic.fntdata"/><Relationship Id="rId21" Type="http://schemas.openxmlformats.org/officeDocument/2006/relationships/font" Target="fonts/Mali-bold.fntdata"/><Relationship Id="rId24" Type="http://schemas.openxmlformats.org/officeDocument/2006/relationships/font" Target="fonts/MaliSemiBold-regular.fntdata"/><Relationship Id="rId23" Type="http://schemas.openxmlformats.org/officeDocument/2006/relationships/font" Target="fonts/Mali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aliSemiBold-italic.fntdata"/><Relationship Id="rId25" Type="http://schemas.openxmlformats.org/officeDocument/2006/relationships/font" Target="fonts/MaliSemiBold-bold.fntdata"/><Relationship Id="rId28" Type="http://schemas.openxmlformats.org/officeDocument/2006/relationships/font" Target="fonts/NunitoLight-regular.fntdata"/><Relationship Id="rId27" Type="http://schemas.openxmlformats.org/officeDocument/2006/relationships/font" Target="fonts/Mali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Light-boldItalic.fntdata"/><Relationship Id="rId30" Type="http://schemas.openxmlformats.org/officeDocument/2006/relationships/font" Target="fonts/Nunito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ScopeOn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91a3dec6a2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91a3dec6a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91a3dec6a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91a3dec6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92ee1dee1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92ee1de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91a3dec6a2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91a3dec6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91a3dec6a2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91a3dec6a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flipH="1" rot="-5400000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pencils">
  <p:cSld name="BLANK_1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encil - Light paper">
  <p:cSld name="BLANK_1_1">
    <p:bg>
      <p:bgPr>
        <a:solidFill>
          <a:schemeClr val="accent5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encil - Dark paper">
  <p:cSld name="BLANK_1_1_1">
    <p:bg>
      <p:bgPr>
        <a:solidFill>
          <a:schemeClr val="accent5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62" name="Google Shape;62;p3"/>
          <p:cNvSpPr txBox="1"/>
          <p:nvPr>
            <p:ph idx="1" type="subTitle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indent="-406400" lvl="8" marL="41148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114" name="Google Shape;114;p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rect b="b" l="l" r="r" t="t"/>
              <a:pathLst>
                <a:path extrusionOk="0" h="3641729" w="164806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67" name="Google Shape;167;p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image">
  <p:cSld name="TITLE_AND_BODY_1"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b="0" l="0" r="50097" t="0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st="9525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"/>
          <p:cNvSpPr txBox="1"/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6"/>
          <p:cNvSpPr txBox="1"/>
          <p:nvPr>
            <p:ph idx="1" type="body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2" name="Google Shape;262;p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7"/>
          <p:cNvSpPr txBox="1"/>
          <p:nvPr>
            <p:ph idx="1" type="body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55" name="Google Shape;355;p7"/>
          <p:cNvSpPr txBox="1"/>
          <p:nvPr>
            <p:ph idx="2" type="body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56" name="Google Shape;356;p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9" name="Google Shape;449;p8"/>
          <p:cNvSpPr txBox="1"/>
          <p:nvPr>
            <p:ph idx="1" type="body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0" name="Google Shape;450;p8"/>
          <p:cNvSpPr txBox="1"/>
          <p:nvPr>
            <p:ph idx="2" type="body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1" name="Google Shape;451;p8"/>
          <p:cNvSpPr txBox="1"/>
          <p:nvPr>
            <p:ph idx="3" type="body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2" name="Google Shape;452;p8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5" name="Google Shape;545;p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flipH="1" rot="-5400000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rect b="b" l="l" r="r" t="t"/>
                  <a:pathLst>
                    <a:path extrusionOk="0" h="3641729" w="164806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flipH="1" rot="-5400000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flipH="1" rot="-5400000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flipH="1" rot="-5400000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flipH="1" rot="-5400000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flipH="1" rot="-5400000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flipH="1" rot="-5400000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flipH="1" rot="-5400000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flipH="1" rot="-5400000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flipH="1" rot="-5400000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flipH="1" rot="-5400000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flipH="1" rot="-5400000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flipH="1" rot="-5400000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flipH="1" rot="-5400000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flipH="1" rot="-5400000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flipH="1" rot="-5400000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/>
          <p:nvPr>
            <p:ph idx="1" type="body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38" name="Google Shape;638;p10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rect b="b" l="l" r="r" t="t"/>
                <a:pathLst>
                  <a:path extrusionOk="0" h="3641729" w="164806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indent="-3810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indent="-3810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3810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3810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3810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indent="-3810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indent="-3810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indent="-3810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patricia.kempe@sausdlearns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4868642" y="2921173"/>
            <a:ext cx="1928758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5"/>
          <p:cNvSpPr txBox="1"/>
          <p:nvPr>
            <p:ph idx="4294967295" type="ctrTitle"/>
          </p:nvPr>
        </p:nvSpPr>
        <p:spPr>
          <a:xfrm>
            <a:off x="2042675" y="132925"/>
            <a:ext cx="5068800" cy="41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ali"/>
              <a:ea typeface="Mali"/>
              <a:cs typeface="Mali"/>
              <a:sym typeface="Mali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      </a:t>
            </a:r>
            <a:r>
              <a:rPr lang="en" sz="4000"/>
              <a:t>6th Grade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Language Arts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latin typeface="Mali"/>
                <a:ea typeface="Mali"/>
                <a:cs typeface="Mali"/>
                <a:sym typeface="Mali"/>
              </a:rPr>
              <a:t>Mrs. Kempe</a:t>
            </a:r>
            <a:endParaRPr b="1" sz="490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70" name="Google Shape;770;p15"/>
          <p:cNvSpPr txBox="1"/>
          <p:nvPr/>
        </p:nvSpPr>
        <p:spPr>
          <a:xfrm>
            <a:off x="3496975" y="3925150"/>
            <a:ext cx="4416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771" name="Google Shape;7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825" y="127275"/>
            <a:ext cx="2024350" cy="20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4"/>
          <p:cNvSpPr txBox="1"/>
          <p:nvPr>
            <p:ph idx="4294967295" type="ctrTitle"/>
          </p:nvPr>
        </p:nvSpPr>
        <p:spPr>
          <a:xfrm>
            <a:off x="685800" y="399975"/>
            <a:ext cx="7772400" cy="49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Attributes of a Successful Student:</a:t>
            </a:r>
            <a:endParaRPr sz="3400"/>
          </a:p>
        </p:txBody>
      </p:sp>
      <p:sp>
        <p:nvSpPr>
          <p:cNvPr id="847" name="Google Shape;847;p24"/>
          <p:cNvSpPr txBox="1"/>
          <p:nvPr>
            <p:ph idx="4294967295" type="subTitle"/>
          </p:nvPr>
        </p:nvSpPr>
        <p:spPr>
          <a:xfrm>
            <a:off x="765175" y="1025277"/>
            <a:ext cx="7772400" cy="28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01600" lvl="0" marL="34290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unito"/>
              <a:buChar char="⇨"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Is prepared and PRESENT at all times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2159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unito"/>
              <a:buChar char="⇨"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Is organized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2159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unito"/>
              <a:buChar char="⇨"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Utilizes Aeries and Google Classroom daily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2159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unito"/>
              <a:buChar char="⇨"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Completes all work on time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215900" lvl="0" marL="457200" rtl="0" algn="ctr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500"/>
              <a:buFont typeface="Nunito"/>
              <a:buChar char="⇨"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Asks for help when needed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8" name="Google Shape;848;p24"/>
          <p:cNvSpPr/>
          <p:nvPr/>
        </p:nvSpPr>
        <p:spPr>
          <a:xfrm>
            <a:off x="8118968" y="1541200"/>
            <a:ext cx="418605" cy="40677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9" name="Google Shape;849;p24"/>
          <p:cNvSpPr/>
          <p:nvPr/>
        </p:nvSpPr>
        <p:spPr>
          <a:xfrm rot="2487140">
            <a:off x="355818" y="1403840"/>
            <a:ext cx="734662" cy="63693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0" name="Google Shape;850;p24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1" name="Google Shape;851;p24"/>
          <p:cNvSpPr/>
          <p:nvPr/>
        </p:nvSpPr>
        <p:spPr>
          <a:xfrm rot="-429373">
            <a:off x="369313" y="2880410"/>
            <a:ext cx="450129" cy="43840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2" name="Google Shape;852;p24"/>
          <p:cNvSpPr/>
          <p:nvPr/>
        </p:nvSpPr>
        <p:spPr>
          <a:xfrm rot="1007367">
            <a:off x="1268871" y="2330244"/>
            <a:ext cx="476264" cy="48301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3" name="Google Shape;853;p24"/>
          <p:cNvSpPr/>
          <p:nvPr/>
        </p:nvSpPr>
        <p:spPr>
          <a:xfrm rot="1146526">
            <a:off x="7893322" y="3716182"/>
            <a:ext cx="734654" cy="63692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4" name="Google Shape;854;p24"/>
          <p:cNvSpPr/>
          <p:nvPr/>
        </p:nvSpPr>
        <p:spPr>
          <a:xfrm rot="-282664">
            <a:off x="7829269" y="2319039"/>
            <a:ext cx="494486" cy="50541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5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0" name="Google Shape;860;p25"/>
          <p:cNvSpPr/>
          <p:nvPr/>
        </p:nvSpPr>
        <p:spPr>
          <a:xfrm rot="10800000">
            <a:off x="4868642" y="2921173"/>
            <a:ext cx="1928758" cy="60527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5"/>
          <p:cNvSpPr txBox="1"/>
          <p:nvPr>
            <p:ph idx="4294967295" type="ctrTitle"/>
          </p:nvPr>
        </p:nvSpPr>
        <p:spPr>
          <a:xfrm>
            <a:off x="1376725" y="924425"/>
            <a:ext cx="6461700" cy="35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highlight>
                  <a:schemeClr val="accent3"/>
                </a:highlight>
                <a:latin typeface="Mali"/>
                <a:ea typeface="Mali"/>
                <a:cs typeface="Mali"/>
                <a:sym typeface="Mali"/>
              </a:rPr>
              <a:t>Questions?</a:t>
            </a:r>
            <a:endParaRPr b="1" sz="4900">
              <a:highlight>
                <a:schemeClr val="accent3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ali"/>
                <a:ea typeface="Mali"/>
                <a:cs typeface="Mali"/>
                <a:sym typeface="Mali"/>
              </a:rPr>
              <a:t>Please email me at:</a:t>
            </a:r>
            <a:endParaRPr b="1" sz="27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hlink"/>
                </a:solidFill>
                <a:latin typeface="Mali"/>
                <a:ea typeface="Mali"/>
                <a:cs typeface="Mali"/>
                <a:sym typeface="Mali"/>
                <a:hlinkClick r:id="rId3"/>
              </a:rPr>
              <a:t>patricia.kempe@sausdlearns.net</a:t>
            </a:r>
            <a:endParaRPr b="1" sz="27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ali"/>
                <a:ea typeface="Mali"/>
                <a:cs typeface="Mali"/>
                <a:sym typeface="Mali"/>
              </a:rPr>
              <a:t>Office hours M, T, Th, F</a:t>
            </a:r>
            <a:endParaRPr b="1" sz="2700">
              <a:latin typeface="Mali"/>
              <a:ea typeface="Mali"/>
              <a:cs typeface="Mali"/>
              <a:sym typeface="Ma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Mali"/>
                <a:ea typeface="Mali"/>
                <a:cs typeface="Mali"/>
                <a:sym typeface="Mali"/>
              </a:rPr>
              <a:t>8-8:40; 1:45-2:30</a:t>
            </a:r>
            <a:endParaRPr b="1" sz="2700"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6"/>
          <p:cNvSpPr txBox="1"/>
          <p:nvPr>
            <p:ph idx="4294967295" type="ctrTitle"/>
          </p:nvPr>
        </p:nvSpPr>
        <p:spPr>
          <a:xfrm>
            <a:off x="995400" y="171825"/>
            <a:ext cx="7729500" cy="72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Mrs. Kempe</a:t>
            </a:r>
            <a:endParaRPr sz="5500"/>
          </a:p>
        </p:txBody>
      </p:sp>
      <p:sp>
        <p:nvSpPr>
          <p:cNvPr id="777" name="Google Shape;777;p16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8" name="Google Shape;778;p16"/>
          <p:cNvSpPr/>
          <p:nvPr/>
        </p:nvSpPr>
        <p:spPr>
          <a:xfrm>
            <a:off x="208574" y="241498"/>
            <a:ext cx="586699" cy="505739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9" name="Google Shape;7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75" y="1050550"/>
            <a:ext cx="1708479" cy="155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729" y="2608050"/>
            <a:ext cx="1738968" cy="260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700" y="1050550"/>
            <a:ext cx="4030029" cy="28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9500" y="1050550"/>
            <a:ext cx="2871171" cy="191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0200" y="3122200"/>
            <a:ext cx="2953797" cy="208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4450" y="3659000"/>
            <a:ext cx="2633802" cy="15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7"/>
          <p:cNvSpPr txBox="1"/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Background</a:t>
            </a:r>
            <a:endParaRPr sz="3600"/>
          </a:p>
        </p:txBody>
      </p:sp>
      <p:sp>
        <p:nvSpPr>
          <p:cNvPr id="790" name="Google Shape;790;p17"/>
          <p:cNvSpPr txBox="1"/>
          <p:nvPr>
            <p:ph idx="1" type="body"/>
          </p:nvPr>
        </p:nvSpPr>
        <p:spPr>
          <a:xfrm>
            <a:off x="829000" y="1352550"/>
            <a:ext cx="7057500" cy="3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Masters of Education</a:t>
            </a:r>
            <a:r>
              <a:rPr lang="en"/>
              <a:t> &amp; Teaching Credential - National University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BA in Philosophy; BA in Communication Studies - University of Kansas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Began teaching at Mendez in 2005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I have taught sixth, seventh, and eighth grade Language Arts, AVID, and Leadership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✘"/>
            </a:pPr>
            <a:r>
              <a:rPr lang="en"/>
              <a:t>My husband and I have a 14 year old daughter, Lily.  We live in Tustin.</a:t>
            </a:r>
            <a:endParaRPr/>
          </a:p>
        </p:txBody>
      </p:sp>
      <p:sp>
        <p:nvSpPr>
          <p:cNvPr id="791" name="Google Shape;791;p17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8"/>
          <p:cNvSpPr txBox="1"/>
          <p:nvPr>
            <p:ph idx="4294967295" type="ctrTitle"/>
          </p:nvPr>
        </p:nvSpPr>
        <p:spPr>
          <a:xfrm>
            <a:off x="1077375" y="127275"/>
            <a:ext cx="730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Parents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797" name="Google Shape;797;p18"/>
          <p:cNvSpPr txBox="1"/>
          <p:nvPr>
            <p:ph idx="4294967295" type="subTitle"/>
          </p:nvPr>
        </p:nvSpPr>
        <p:spPr>
          <a:xfrm>
            <a:off x="1153800" y="1411250"/>
            <a:ext cx="5718000" cy="29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Let your kids know that education is important and value your child’s learning process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Monitor progress - check Aeries &amp; Google Classroom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Support independent problem solving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Monitor screen time</a:t>
            </a:r>
            <a:endParaRPr/>
          </a:p>
        </p:txBody>
      </p:sp>
      <p:sp>
        <p:nvSpPr>
          <p:cNvPr id="798" name="Google Shape;798;p18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9" name="Google Shape;799;p18"/>
          <p:cNvSpPr txBox="1"/>
          <p:nvPr/>
        </p:nvSpPr>
        <p:spPr>
          <a:xfrm>
            <a:off x="6871725" y="3783975"/>
            <a:ext cx="204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00" name="Google Shape;8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37016">
            <a:off x="7049579" y="634450"/>
            <a:ext cx="1686099" cy="16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8"/>
          <p:cNvSpPr txBox="1"/>
          <p:nvPr/>
        </p:nvSpPr>
        <p:spPr>
          <a:xfrm rot="2014066">
            <a:off x="7015553" y="1077996"/>
            <a:ext cx="1754132" cy="1347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P</a:t>
            </a:r>
            <a:r>
              <a:rPr b="1" lang="en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arents are an         </a:t>
            </a:r>
            <a:endParaRPr b="1"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      important      </a:t>
            </a:r>
            <a:endParaRPr b="1"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      piece of the </a:t>
            </a:r>
            <a:endParaRPr b="1"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        learning </a:t>
            </a:r>
            <a:endParaRPr b="1"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               puzzle</a:t>
            </a:r>
            <a:endParaRPr b="1" sz="100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  <p:sp>
        <p:nvSpPr>
          <p:cNvPr id="802" name="Google Shape;802;p18"/>
          <p:cNvSpPr/>
          <p:nvPr/>
        </p:nvSpPr>
        <p:spPr>
          <a:xfrm>
            <a:off x="357699" y="307350"/>
            <a:ext cx="531433" cy="57199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/>
          <p:nvPr>
            <p:ph idx="4294967295" type="body"/>
          </p:nvPr>
        </p:nvSpPr>
        <p:spPr>
          <a:xfrm>
            <a:off x="1156950" y="315675"/>
            <a:ext cx="7320900" cy="37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ali SemiBold"/>
                <a:ea typeface="Mali SemiBold"/>
                <a:cs typeface="Mali SemiBold"/>
                <a:sym typeface="Mali SemiBold"/>
              </a:rPr>
              <a:t>Distance Learning </a:t>
            </a:r>
            <a:endParaRPr sz="3600">
              <a:solidFill>
                <a:schemeClr val="accent5"/>
              </a:solidFill>
              <a:latin typeface="Mali SemiBold"/>
              <a:ea typeface="Mali SemiBold"/>
              <a:cs typeface="Mali SemiBold"/>
              <a:sym typeface="Mali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unito"/>
              <a:buChar char="✘"/>
            </a:pPr>
            <a:r>
              <a:rPr lang="en" sz="2000">
                <a:solidFill>
                  <a:schemeClr val="lt1"/>
                </a:solidFill>
              </a:rPr>
              <a:t>Please join the Zoom meeting on time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✘"/>
            </a:pPr>
            <a:r>
              <a:rPr lang="en" sz="2000">
                <a:solidFill>
                  <a:schemeClr val="lt1"/>
                </a:solidFill>
              </a:rPr>
              <a:t>Notify teacher or office if you have Internet problems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✘"/>
            </a:pPr>
            <a:r>
              <a:rPr lang="en" sz="2000">
                <a:solidFill>
                  <a:srgbClr val="FFFFFF"/>
                </a:solidFill>
              </a:rPr>
              <a:t>Please do not distract others during class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✘"/>
            </a:pPr>
            <a:r>
              <a:rPr lang="en" sz="2000">
                <a:solidFill>
                  <a:srgbClr val="FFFFFF"/>
                </a:solidFill>
              </a:rPr>
              <a:t>Remain in class at all times with video on and face showing when possible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✘"/>
            </a:pPr>
            <a:r>
              <a:rPr lang="en" sz="2000">
                <a:solidFill>
                  <a:srgbClr val="FFFFFF"/>
                </a:solidFill>
              </a:rPr>
              <a:t>Please keep microphone muted until asked to turn it on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✘"/>
            </a:pPr>
            <a:r>
              <a:rPr lang="en" sz="2000">
                <a:solidFill>
                  <a:schemeClr val="lt1"/>
                </a:solidFill>
              </a:rPr>
              <a:t>Take food and bathroom breaks during the break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08" name="Google Shape;808;p19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9" name="Google Shape;809;p19"/>
          <p:cNvSpPr/>
          <p:nvPr/>
        </p:nvSpPr>
        <p:spPr>
          <a:xfrm>
            <a:off x="362966" y="360166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0"/>
          <p:cNvSpPr txBox="1"/>
          <p:nvPr>
            <p:ph idx="4294967295" type="body"/>
          </p:nvPr>
        </p:nvSpPr>
        <p:spPr>
          <a:xfrm>
            <a:off x="1156950" y="315675"/>
            <a:ext cx="7320900" cy="43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  <a:latin typeface="Mali SemiBold"/>
                <a:ea typeface="Mali SemiBold"/>
                <a:cs typeface="Mali SemiBold"/>
                <a:sym typeface="Mali SemiBold"/>
              </a:rPr>
              <a:t>Resources</a:t>
            </a:r>
            <a:endParaRPr sz="3600">
              <a:solidFill>
                <a:schemeClr val="accent3"/>
              </a:solidFill>
              <a:latin typeface="Mali SemiBold"/>
              <a:ea typeface="Mali SemiBold"/>
              <a:cs typeface="Mali SemiBold"/>
              <a:sym typeface="Mali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unito"/>
              <a:buChar char="✘"/>
            </a:pPr>
            <a:r>
              <a:rPr lang="en" sz="2000">
                <a:solidFill>
                  <a:schemeClr val="lt1"/>
                </a:solidFill>
              </a:rPr>
              <a:t>Aeries </a:t>
            </a:r>
            <a:endParaRPr sz="20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-"/>
            </a:pPr>
            <a:r>
              <a:rPr lang="en" sz="2000">
                <a:solidFill>
                  <a:schemeClr val="lt1"/>
                </a:solidFill>
              </a:rPr>
              <a:t>Please check grades at least twice a week</a:t>
            </a:r>
            <a:endParaRPr sz="2000">
              <a:solidFill>
                <a:schemeClr val="lt1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Char char="-"/>
            </a:pPr>
            <a:r>
              <a:rPr lang="en" sz="2000">
                <a:solidFill>
                  <a:srgbClr val="FFFFFF"/>
                </a:solidFill>
              </a:rPr>
              <a:t>Link to Zoom meeting can be found in Aeries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unito"/>
              <a:buChar char="✘"/>
            </a:pPr>
            <a:r>
              <a:rPr lang="en" sz="2000">
                <a:solidFill>
                  <a:srgbClr val="FFFFFF"/>
                </a:solidFill>
              </a:rPr>
              <a:t>Google Classrooms</a:t>
            </a:r>
            <a:endParaRPr sz="2000">
              <a:solidFill>
                <a:srgbClr val="FFFFFF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Daily agenda, assignments, and announcements  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Check daily to see daily agenda &amp; assignments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"/>
              <a:buChar char="-"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Students are responsible for making up missed work due to absences and/or technical problems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unito"/>
              <a:buChar char="✘"/>
            </a:pPr>
            <a:r>
              <a:rPr lang="en" sz="2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Please call office for help with technical problems.</a:t>
            </a:r>
            <a:endParaRPr sz="2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15" name="Google Shape;815;p20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6" name="Google Shape;816;p20"/>
          <p:cNvSpPr/>
          <p:nvPr/>
        </p:nvSpPr>
        <p:spPr>
          <a:xfrm>
            <a:off x="362966" y="360166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"/>
          <p:cNvSpPr txBox="1"/>
          <p:nvPr>
            <p:ph idx="4294967295" type="ctrTitle"/>
          </p:nvPr>
        </p:nvSpPr>
        <p:spPr>
          <a:xfrm>
            <a:off x="1077375" y="127275"/>
            <a:ext cx="730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</a:rPr>
              <a:t>Grades</a:t>
            </a:r>
            <a:endParaRPr sz="3600">
              <a:solidFill>
                <a:schemeClr val="lt2"/>
              </a:solidFill>
            </a:endParaRPr>
          </a:p>
        </p:txBody>
      </p:sp>
      <p:sp>
        <p:nvSpPr>
          <p:cNvPr id="822" name="Google Shape;822;p21"/>
          <p:cNvSpPr txBox="1"/>
          <p:nvPr>
            <p:ph idx="4294967295" type="subTitle"/>
          </p:nvPr>
        </p:nvSpPr>
        <p:spPr>
          <a:xfrm>
            <a:off x="1153800" y="1411250"/>
            <a:ext cx="6954000" cy="3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ALL work must be completed on time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unito"/>
              <a:buChar char="-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Assignments and assessments must be 70% completed in order to be accepted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unito"/>
              <a:buChar char="-"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Late work will be accepted, but points will be deducted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Grades are in Aeries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unito"/>
              <a:buChar char="✘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Grades are updated weekly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3" name="Google Shape;823;p21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4" name="Google Shape;824;p21"/>
          <p:cNvSpPr/>
          <p:nvPr/>
        </p:nvSpPr>
        <p:spPr>
          <a:xfrm>
            <a:off x="197595" y="127274"/>
            <a:ext cx="531045" cy="655661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"/>
          <p:cNvSpPr txBox="1"/>
          <p:nvPr>
            <p:ph idx="4294967295" type="subTitle"/>
          </p:nvPr>
        </p:nvSpPr>
        <p:spPr>
          <a:xfrm>
            <a:off x="1042925" y="312702"/>
            <a:ext cx="7102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3600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rPr>
              <a:t>Language Arts</a:t>
            </a:r>
            <a:endParaRPr b="1" sz="3600">
              <a:solidFill>
                <a:schemeClr val="accent4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30" name="Google Shape;830;p22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1" name="Google Shape;831;p22"/>
          <p:cNvSpPr txBox="1"/>
          <p:nvPr>
            <p:ph idx="4294967295" type="body"/>
          </p:nvPr>
        </p:nvSpPr>
        <p:spPr>
          <a:xfrm>
            <a:off x="829000" y="1352550"/>
            <a:ext cx="4571700" cy="3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Fiction &amp; non fiction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Literary elements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Theme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Main idea &amp; summary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Structure</a:t>
            </a:r>
            <a:r>
              <a:rPr lang="en"/>
              <a:t> &amp; Organization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Narrative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Poetry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✘"/>
            </a:pPr>
            <a:r>
              <a:rPr lang="en"/>
              <a:t>Grammar </a:t>
            </a:r>
            <a:endParaRPr/>
          </a:p>
        </p:txBody>
      </p:sp>
      <p:sp>
        <p:nvSpPr>
          <p:cNvPr id="832" name="Google Shape;832;p22"/>
          <p:cNvSpPr/>
          <p:nvPr/>
        </p:nvSpPr>
        <p:spPr>
          <a:xfrm>
            <a:off x="183323" y="312698"/>
            <a:ext cx="645683" cy="414343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22"/>
          <p:cNvSpPr txBox="1"/>
          <p:nvPr/>
        </p:nvSpPr>
        <p:spPr>
          <a:xfrm>
            <a:off x="5288150" y="727050"/>
            <a:ext cx="35196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Nunito"/>
              <a:buChar char="✓"/>
            </a:pPr>
            <a:r>
              <a:rPr i="1" lang="en" sz="2400" u="sng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Independent Reading - 30 minutes each weekday</a:t>
            </a:r>
            <a:endParaRPr i="1" sz="2400" u="sng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2400" u="sng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"/>
          <p:cNvSpPr txBox="1"/>
          <p:nvPr>
            <p:ph idx="4294967295" type="subTitle"/>
          </p:nvPr>
        </p:nvSpPr>
        <p:spPr>
          <a:xfrm>
            <a:off x="1042925" y="312699"/>
            <a:ext cx="7102500" cy="1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3600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rPr>
              <a:t>Distance Learning Resources and Websites</a:t>
            </a:r>
            <a:endParaRPr b="1" sz="3600">
              <a:solidFill>
                <a:schemeClr val="accent4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839" name="Google Shape;839;p23"/>
          <p:cNvSpPr txBox="1"/>
          <p:nvPr>
            <p:ph idx="12" type="sldNum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0" name="Google Shape;840;p23"/>
          <p:cNvSpPr/>
          <p:nvPr/>
        </p:nvSpPr>
        <p:spPr>
          <a:xfrm>
            <a:off x="183323" y="312698"/>
            <a:ext cx="645683" cy="414343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3"/>
          <p:cNvSpPr txBox="1"/>
          <p:nvPr/>
        </p:nvSpPr>
        <p:spPr>
          <a:xfrm>
            <a:off x="1042925" y="1497700"/>
            <a:ext cx="77367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Google Classroom - Learning Management System 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StudySync - Literature, Grammar, Writing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Quill - Grammar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BrainPOP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Nearpod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CNN10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Sora - free online library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Mali"/>
              <a:buChar char="●"/>
            </a:pPr>
            <a:r>
              <a:rPr lang="en" sz="2400">
                <a:solidFill>
                  <a:srgbClr val="1155CC"/>
                </a:solidFill>
                <a:latin typeface="Mali"/>
                <a:ea typeface="Mali"/>
                <a:cs typeface="Mali"/>
                <a:sym typeface="Mali"/>
              </a:rPr>
              <a:t>Newsela - current events and reader response</a:t>
            </a:r>
            <a:endParaRPr sz="2400">
              <a:solidFill>
                <a:srgbClr val="1155CC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