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267" r:id="rId3"/>
    <p:sldId id="271" r:id="rId4"/>
    <p:sldId id="269" r:id="rId5"/>
    <p:sldId id="270" r:id="rId6"/>
    <p:sldId id="273" r:id="rId7"/>
    <p:sldId id="275" r:id="rId8"/>
    <p:sldId id="276" r:id="rId9"/>
    <p:sldId id="277" r:id="rId10"/>
    <p:sldId id="278" r:id="rId11"/>
    <p:sldId id="279" r:id="rId12"/>
    <p:sldId id="283" r:id="rId13"/>
    <p:sldId id="282" r:id="rId14"/>
    <p:sldId id="281" r:id="rId15"/>
    <p:sldId id="280" r:id="rId16"/>
    <p:sldId id="284" r:id="rId17"/>
    <p:sldId id="288" r:id="rId18"/>
    <p:sldId id="286" r:id="rId19"/>
    <p:sldId id="265"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46" autoAdjust="0"/>
  </p:normalViewPr>
  <p:slideViewPr>
    <p:cSldViewPr snapToGrid="0" snapToObjects="1">
      <p:cViewPr>
        <p:scale>
          <a:sx n="90" d="100"/>
          <a:sy n="90" d="100"/>
        </p:scale>
        <p:origin x="-1608"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7F09D8-AB93-463D-B1EC-C39717A007AD}" type="datetimeFigureOut">
              <a:rPr lang="en-US" smtClean="0"/>
              <a:t>10/30/2012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D42DFB-9E59-4904-BBB5-1F9AD41FF941}" type="slidenum">
              <a:rPr lang="en-US" smtClean="0"/>
              <a:t>‹#›</a:t>
            </a:fld>
            <a:endParaRPr lang="en-US"/>
          </a:p>
        </p:txBody>
      </p:sp>
    </p:spTree>
    <p:extLst>
      <p:ext uri="{BB962C8B-B14F-4D97-AF65-F5344CB8AC3E}">
        <p14:creationId xmlns:p14="http://schemas.microsoft.com/office/powerpoint/2010/main" val="33122423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cstate="print"/>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7" name="Picture 6" descr="Glyph-SectionHeader.png"/>
          <p:cNvPicPr>
            <a:picLocks noChangeAspect="1"/>
          </p:cNvPicPr>
          <p:nvPr/>
        </p:nvPicPr>
        <p:blipFill>
          <a:blip r:embed="rId2" cstate="print"/>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pPr/>
              <a:t>10/30/2012</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660" y="517438"/>
            <a:ext cx="7517539" cy="972153"/>
          </a:xfrm>
        </p:spPr>
        <p:txBody>
          <a:bodyPr/>
          <a:lstStyle/>
          <a:p>
            <a:r>
              <a:rPr lang="en-US" sz="4400" dirty="0" smtClean="0"/>
              <a:t>Evaluation of the Youth Leadership Summit </a:t>
            </a:r>
            <a:endParaRPr lang="en-US" sz="4400" dirty="0"/>
          </a:p>
        </p:txBody>
      </p:sp>
      <p:sp>
        <p:nvSpPr>
          <p:cNvPr id="3" name="Subtitle 2"/>
          <p:cNvSpPr>
            <a:spLocks noGrp="1"/>
          </p:cNvSpPr>
          <p:nvPr>
            <p:ph type="subTitle" idx="1"/>
          </p:nvPr>
        </p:nvSpPr>
        <p:spPr>
          <a:xfrm>
            <a:off x="685800" y="3809999"/>
            <a:ext cx="7936918" cy="2665803"/>
          </a:xfrm>
        </p:spPr>
        <p:txBody>
          <a:bodyPr>
            <a:noAutofit/>
          </a:bodyPr>
          <a:lstStyle/>
          <a:p>
            <a:r>
              <a:rPr lang="en-US" sz="3400" dirty="0" smtClean="0"/>
              <a:t> </a:t>
            </a:r>
          </a:p>
          <a:p>
            <a:endParaRPr lang="en-US" sz="3400" dirty="0" smtClean="0"/>
          </a:p>
          <a:p>
            <a:r>
              <a:rPr lang="en-US" sz="3400" dirty="0" smtClean="0"/>
              <a:t>Alex Padilla, School Counselor</a:t>
            </a:r>
          </a:p>
          <a:p>
            <a:r>
              <a:rPr lang="en-US" sz="3400" dirty="0" err="1" smtClean="0"/>
              <a:t>Lorin</a:t>
            </a:r>
            <a:r>
              <a:rPr lang="en-US" sz="3400" dirty="0" smtClean="0"/>
              <a:t> </a:t>
            </a:r>
            <a:r>
              <a:rPr lang="en-US" sz="3400" dirty="0" err="1" smtClean="0"/>
              <a:t>Griset</a:t>
            </a:r>
            <a:r>
              <a:rPr lang="en-US" sz="3400" dirty="0" smtClean="0"/>
              <a:t> Academy </a:t>
            </a:r>
            <a:endParaRPr lang="en-US" sz="3400" dirty="0" smtClean="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smtClean="0"/>
          </a:p>
          <a:p>
            <a:endParaRPr lang="en-US" sz="3600" dirty="0"/>
          </a:p>
        </p:txBody>
      </p:sp>
      <p:pic>
        <p:nvPicPr>
          <p:cNvPr id="1026" name="Picture 2" descr="C:\Users\EDD-Lab\AppData\Local\Microsoft\Windows\Temporary Internet Files\Content.IE5\MCHGLL2N\IMG_501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6970" y="1405806"/>
            <a:ext cx="4545618" cy="30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70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Involvement in my community</a:t>
            </a:r>
          </a:p>
        </p:txBody>
      </p:sp>
      <p:pic>
        <p:nvPicPr>
          <p:cNvPr id="9217" name="Picture 1"/>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930343" y="1042396"/>
            <a:ext cx="6004741" cy="261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6510" y="3280121"/>
            <a:ext cx="4742121" cy="289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439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 feel motivated to go to college because of YLS</a:t>
            </a:r>
          </a:p>
        </p:txBody>
      </p:sp>
      <p:pic>
        <p:nvPicPr>
          <p:cNvPr id="10242"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717691" y="1438836"/>
            <a:ext cx="6004741" cy="24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0664" y="3537451"/>
            <a:ext cx="4252470" cy="272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310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3284"/>
            <a:ext cx="7770813" cy="1215552"/>
          </a:xfrm>
        </p:spPr>
        <p:txBody>
          <a:bodyPr/>
          <a:lstStyle/>
          <a:p>
            <a:r>
              <a:rPr lang="en-US" sz="4000" dirty="0"/>
              <a:t>YLS provided </a:t>
            </a:r>
            <a:r>
              <a:rPr lang="en-US" sz="4000" dirty="0" smtClean="0"/>
              <a:t>me with a better </a:t>
            </a:r>
            <a:r>
              <a:rPr lang="en-US" sz="4000" dirty="0"/>
              <a:t>of understanding of different career options</a:t>
            </a:r>
          </a:p>
        </p:txBody>
      </p:sp>
      <p:pic>
        <p:nvPicPr>
          <p:cNvPr id="1126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597371" y="1572537"/>
            <a:ext cx="6550365" cy="242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96630" y="3687889"/>
            <a:ext cx="4486939" cy="317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965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YLS provided </a:t>
            </a:r>
            <a:r>
              <a:rPr lang="en-US" sz="3600" dirty="0" smtClean="0"/>
              <a:t>me the </a:t>
            </a:r>
            <a:r>
              <a:rPr lang="en-US" sz="3600" dirty="0"/>
              <a:t>opportunity to talk about </a:t>
            </a:r>
            <a:r>
              <a:rPr lang="en-US" sz="3600" dirty="0" smtClean="0"/>
              <a:t>issues surrounding my life and my community</a:t>
            </a:r>
            <a:endParaRPr lang="en-US" sz="3600" dirty="0"/>
          </a:p>
        </p:txBody>
      </p:sp>
      <p:pic>
        <p:nvPicPr>
          <p:cNvPr id="1229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706885" y="1438836"/>
            <a:ext cx="6153946" cy="309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639" y="4152347"/>
            <a:ext cx="5084245" cy="255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827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t>
            </a:r>
            <a:r>
              <a:rPr lang="en-US" sz="3200" dirty="0" smtClean="0"/>
              <a:t>he </a:t>
            </a:r>
            <a:r>
              <a:rPr lang="en-US" sz="3200" dirty="0"/>
              <a:t>movie “Precious Knowledge” made </a:t>
            </a:r>
            <a:r>
              <a:rPr lang="en-US" sz="3200" dirty="0" smtClean="0"/>
              <a:t>me </a:t>
            </a:r>
            <a:r>
              <a:rPr lang="en-US" sz="3200" dirty="0"/>
              <a:t>more interested in learning more about </a:t>
            </a:r>
            <a:r>
              <a:rPr lang="en-US" sz="3200" dirty="0" smtClean="0"/>
              <a:t>my cultural/ethnic </a:t>
            </a:r>
            <a:r>
              <a:rPr lang="en-US" sz="3200" dirty="0"/>
              <a:t>background</a:t>
            </a:r>
          </a:p>
        </p:txBody>
      </p:sp>
      <p:pic>
        <p:nvPicPr>
          <p:cNvPr id="1331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004771" y="1438836"/>
            <a:ext cx="6004741" cy="301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411" y="4024093"/>
            <a:ext cx="4996528" cy="240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216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Would you be interested in another YLS </a:t>
            </a:r>
            <a:endParaRPr lang="en-US" sz="4000" dirty="0"/>
          </a:p>
        </p:txBody>
      </p:sp>
      <p:pic>
        <p:nvPicPr>
          <p:cNvPr id="14338"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808851" y="1288201"/>
            <a:ext cx="6647762" cy="258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11574" y="3451912"/>
            <a:ext cx="4370644" cy="322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966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Qualitative </a:t>
            </a:r>
            <a:r>
              <a:rPr lang="en-US" sz="4000" dirty="0"/>
              <a:t>data that emerged from the 3 open-ended questions </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7051" y="1334429"/>
            <a:ext cx="6655982" cy="473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129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Excerpts </a:t>
            </a:r>
            <a:endParaRPr lang="en-US" sz="40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The </a:t>
            </a:r>
            <a:r>
              <a:rPr lang="en-US" dirty="0"/>
              <a:t>first theme the emerged is that students felt motivated to go to college because of YLS.  One participant expressed:  </a:t>
            </a:r>
            <a:endParaRPr lang="en-US" dirty="0" smtClean="0"/>
          </a:p>
          <a:p>
            <a:pPr marL="0" indent="0">
              <a:buNone/>
            </a:pPr>
            <a:r>
              <a:rPr lang="en-US" dirty="0"/>
              <a:t> </a:t>
            </a:r>
            <a:r>
              <a:rPr lang="en-US" dirty="0" smtClean="0"/>
              <a:t>	It </a:t>
            </a:r>
            <a:r>
              <a:rPr lang="en-US" dirty="0"/>
              <a:t>was pretty interesting. It motivated me to reach for more than what’s already in front of me. </a:t>
            </a:r>
          </a:p>
          <a:p>
            <a:pPr marL="0" indent="0">
              <a:buNone/>
            </a:pPr>
            <a:r>
              <a:rPr lang="en-US" dirty="0"/>
              <a:t>Another student shared the same sentiment: </a:t>
            </a:r>
          </a:p>
          <a:p>
            <a:pPr marL="0" indent="0">
              <a:buNone/>
            </a:pPr>
            <a:r>
              <a:rPr lang="en-US" dirty="0"/>
              <a:t>	</a:t>
            </a:r>
            <a:r>
              <a:rPr lang="en-US" dirty="0" smtClean="0"/>
              <a:t>It </a:t>
            </a:r>
            <a:r>
              <a:rPr lang="en-US" dirty="0"/>
              <a:t>gave me the opportunity to learn about different choices for college and about my culture. </a:t>
            </a:r>
          </a:p>
          <a:p>
            <a:pPr marL="0" indent="0">
              <a:buNone/>
            </a:pPr>
            <a:r>
              <a:rPr lang="en-US" dirty="0"/>
              <a:t>Another theme that arose from this question was that students were appreciative of getting the opportunity in engaging with their peers and the professionals.  For example, a student expressed:	</a:t>
            </a:r>
          </a:p>
          <a:p>
            <a:pPr marL="0" indent="0">
              <a:buNone/>
            </a:pPr>
            <a:r>
              <a:rPr lang="en-US" dirty="0" smtClean="0"/>
              <a:t>	I </a:t>
            </a:r>
            <a:r>
              <a:rPr lang="en-US" dirty="0"/>
              <a:t>liked how we got to meet different people and learn about the aspects of life after high school.  </a:t>
            </a:r>
          </a:p>
          <a:p>
            <a:pPr marL="0" indent="0">
              <a:buNone/>
            </a:pPr>
            <a:r>
              <a:rPr lang="en-US" dirty="0"/>
              <a:t>In code 3, the theme of getting the opportunity to talk about life also emerged.  One student wrote:</a:t>
            </a:r>
          </a:p>
          <a:p>
            <a:pPr marL="0" indent="0">
              <a:buNone/>
            </a:pPr>
            <a:r>
              <a:rPr lang="en-US" dirty="0" smtClean="0"/>
              <a:t>	I </a:t>
            </a:r>
            <a:r>
              <a:rPr lang="en-US" dirty="0"/>
              <a:t>liked a lot of stuff about the summit. It gave me a lot of answers that I was afraid to ask.  I’m really glad I came. </a:t>
            </a:r>
          </a:p>
        </p:txBody>
      </p:sp>
    </p:spTree>
    <p:extLst>
      <p:ext uri="{BB962C8B-B14F-4D97-AF65-F5344CB8AC3E}">
        <p14:creationId xmlns:p14="http://schemas.microsoft.com/office/powerpoint/2010/main" val="1022735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Implications </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a:t>The survey </a:t>
            </a:r>
            <a:r>
              <a:rPr lang="en-US" dirty="0" smtClean="0"/>
              <a:t>allowed me </a:t>
            </a:r>
            <a:r>
              <a:rPr lang="en-US" dirty="0"/>
              <a:t>to collect rich data and has critical implications for local elected officials, educational leaders, teachers, counselors, and the students on their communities at large.  </a:t>
            </a:r>
            <a:endParaRPr lang="en-US" dirty="0" smtClean="0"/>
          </a:p>
          <a:p>
            <a:r>
              <a:rPr lang="en-US" dirty="0" smtClean="0"/>
              <a:t>YLS </a:t>
            </a:r>
            <a:r>
              <a:rPr lang="en-US" dirty="0"/>
              <a:t>provided a space for students to engage with their peers in ways that the </a:t>
            </a:r>
            <a:r>
              <a:rPr lang="en-US" dirty="0" smtClean="0"/>
              <a:t>usually unconventional in our educational system</a:t>
            </a:r>
          </a:p>
          <a:p>
            <a:r>
              <a:rPr lang="en-US" dirty="0" smtClean="0"/>
              <a:t>Students would like to see more of these types of venues</a:t>
            </a:r>
          </a:p>
          <a:p>
            <a:r>
              <a:rPr lang="en-US" dirty="0" smtClean="0"/>
              <a:t>Students were appreciative of the presenters and participants that attended YLS </a:t>
            </a:r>
          </a:p>
          <a:p>
            <a:r>
              <a:rPr lang="en-US" dirty="0" smtClean="0"/>
              <a:t>Further</a:t>
            </a:r>
            <a:r>
              <a:rPr lang="en-US" dirty="0"/>
              <a:t>,  I hope that YLS </a:t>
            </a:r>
            <a:r>
              <a:rPr lang="en-US" dirty="0" smtClean="0"/>
              <a:t>becomes </a:t>
            </a:r>
            <a:r>
              <a:rPr lang="en-US" dirty="0"/>
              <a:t>an annual or biannual event where students are given the opportunity to engage </a:t>
            </a:r>
            <a:r>
              <a:rPr lang="en-US" dirty="0" smtClean="0"/>
              <a:t>with peers and adults</a:t>
            </a:r>
            <a:endParaRPr lang="en-US" dirty="0" smtClean="0"/>
          </a:p>
        </p:txBody>
      </p:sp>
    </p:spTree>
    <p:extLst>
      <p:ext uri="{BB962C8B-B14F-4D97-AF65-F5344CB8AC3E}">
        <p14:creationId xmlns:p14="http://schemas.microsoft.com/office/powerpoint/2010/main" val="1707968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Thank you for the Support!!!</a:t>
            </a:r>
            <a:endParaRPr lang="en-US" sz="4000" dirty="0"/>
          </a:p>
        </p:txBody>
      </p:sp>
      <p:sp>
        <p:nvSpPr>
          <p:cNvPr id="3" name="Content Placeholder 2"/>
          <p:cNvSpPr>
            <a:spLocks noGrp="1"/>
          </p:cNvSpPr>
          <p:nvPr>
            <p:ph idx="1"/>
          </p:nvPr>
        </p:nvSpPr>
        <p:spPr>
          <a:xfrm>
            <a:off x="685950" y="2261191"/>
            <a:ext cx="7770813" cy="3657600"/>
          </a:xfrm>
        </p:spPr>
        <p:txBody>
          <a:bodyPr>
            <a:normAutofit/>
          </a:bodyPr>
          <a:lstStyle/>
          <a:p>
            <a:pPr marL="0" indent="0" algn="ctr">
              <a:buNone/>
            </a:pPr>
            <a:endParaRPr lang="en-US" sz="4000" dirty="0"/>
          </a:p>
        </p:txBody>
      </p:sp>
      <p:pic>
        <p:nvPicPr>
          <p:cNvPr id="5" name="Picture 4"/>
          <p:cNvPicPr>
            <a:picLocks noChangeAspect="1"/>
          </p:cNvPicPr>
          <p:nvPr/>
        </p:nvPicPr>
        <p:blipFill>
          <a:blip r:embed="rId2" cstate="print"/>
          <a:stretch>
            <a:fillRect/>
          </a:stretch>
        </p:blipFill>
        <p:spPr>
          <a:xfrm>
            <a:off x="3853946" y="3716914"/>
            <a:ext cx="1434823" cy="1197276"/>
          </a:xfrm>
          <a:prstGeom prst="rect">
            <a:avLst/>
          </a:prstGeom>
        </p:spPr>
      </p:pic>
      <p:pic>
        <p:nvPicPr>
          <p:cNvPr id="6" name="Picture 5"/>
          <p:cNvPicPr>
            <a:picLocks noChangeAspect="1"/>
          </p:cNvPicPr>
          <p:nvPr/>
        </p:nvPicPr>
        <p:blipFill>
          <a:blip r:embed="rId3" cstate="print"/>
          <a:stretch>
            <a:fillRect/>
          </a:stretch>
        </p:blipFill>
        <p:spPr>
          <a:xfrm>
            <a:off x="3392378" y="3080441"/>
            <a:ext cx="2117657" cy="2343397"/>
          </a:xfrm>
          <a:prstGeom prst="rect">
            <a:avLst/>
          </a:prstGeom>
        </p:spPr>
      </p:pic>
      <p:pic>
        <p:nvPicPr>
          <p:cNvPr id="16386" name="Picture 2" descr="C:\Users\EDD-Lab\AppData\Local\Microsoft\Windows\Temporary Internet Files\Content.IE5\Y9W8WK6B\IMG_485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7266" y="2828260"/>
            <a:ext cx="6888418" cy="383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44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Youth Leadership Summit </a:t>
            </a:r>
            <a:endParaRPr lang="en-US" sz="4000" dirty="0"/>
          </a:p>
        </p:txBody>
      </p:sp>
      <p:sp>
        <p:nvSpPr>
          <p:cNvPr id="3" name="Content Placeholder 2"/>
          <p:cNvSpPr>
            <a:spLocks noGrp="1"/>
          </p:cNvSpPr>
          <p:nvPr>
            <p:ph idx="1"/>
          </p:nvPr>
        </p:nvSpPr>
        <p:spPr/>
        <p:txBody>
          <a:bodyPr/>
          <a:lstStyle/>
          <a:p>
            <a:endParaRPr lang="en-US" dirty="0"/>
          </a:p>
        </p:txBody>
      </p:sp>
      <p:pic>
        <p:nvPicPr>
          <p:cNvPr id="2050" name="Picture 2" descr="C:\Users\EDD-Lab\AppData\Local\Microsoft\Windows\Temporary Internet Files\Content.IE5\R2CAAGVG\IMG_483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65005" y="2189062"/>
            <a:ext cx="5528930" cy="367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987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References</a:t>
            </a:r>
            <a:endParaRPr lang="en-US" sz="4000" dirty="0"/>
          </a:p>
        </p:txBody>
      </p:sp>
      <p:sp>
        <p:nvSpPr>
          <p:cNvPr id="3" name="Content Placeholder 2"/>
          <p:cNvSpPr>
            <a:spLocks noGrp="1"/>
          </p:cNvSpPr>
          <p:nvPr>
            <p:ph idx="1"/>
          </p:nvPr>
        </p:nvSpPr>
        <p:spPr/>
        <p:txBody>
          <a:bodyPr>
            <a:normAutofit/>
          </a:bodyPr>
          <a:lstStyle/>
          <a:p>
            <a:pPr marL="0" indent="0">
              <a:buNone/>
            </a:pPr>
            <a:r>
              <a:rPr lang="en-US" sz="1400" dirty="0" smtClean="0"/>
              <a:t>Fink</a:t>
            </a:r>
            <a:r>
              <a:rPr lang="en-US" sz="1400" dirty="0"/>
              <a:t>, A. (2009). How to conduct surveys: A step-by-step guide (4 ed.). Beverly Hills, CA: Sage </a:t>
            </a:r>
          </a:p>
          <a:p>
            <a:pPr marL="0" indent="0">
              <a:buNone/>
            </a:pPr>
            <a:r>
              <a:rPr lang="en-US" sz="1400" dirty="0"/>
              <a:t>Publications.</a:t>
            </a:r>
          </a:p>
          <a:p>
            <a:pPr marL="0" indent="0">
              <a:buNone/>
            </a:pPr>
            <a:r>
              <a:rPr lang="en-US" sz="1400" dirty="0"/>
              <a:t>Creswell, J. W., Hanson, W. E., Plano Clark, V. L., &amp; Morales, A. (2007). Qualitative Research </a:t>
            </a:r>
          </a:p>
          <a:p>
            <a:pPr marL="0" indent="0">
              <a:buNone/>
            </a:pPr>
            <a:r>
              <a:rPr lang="en-US" sz="1400" dirty="0"/>
              <a:t>Designs: Selection and Implementation. Counseling Psychologist, 35(2), 236-264.</a:t>
            </a:r>
          </a:p>
          <a:p>
            <a:pPr marL="0" indent="0">
              <a:buNone/>
            </a:pPr>
            <a:endParaRPr lang="en-US" dirty="0"/>
          </a:p>
        </p:txBody>
      </p:sp>
    </p:spTree>
    <p:extLst>
      <p:ext uri="{BB962C8B-B14F-4D97-AF65-F5344CB8AC3E}">
        <p14:creationId xmlns:p14="http://schemas.microsoft.com/office/powerpoint/2010/main" val="1569004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Ice Breaker: Networking Circle</a:t>
            </a:r>
            <a:endParaRPr lang="en-US" sz="4000" dirty="0"/>
          </a:p>
        </p:txBody>
      </p:sp>
      <p:sp>
        <p:nvSpPr>
          <p:cNvPr id="3" name="Content Placeholder 2"/>
          <p:cNvSpPr>
            <a:spLocks noGrp="1"/>
          </p:cNvSpPr>
          <p:nvPr>
            <p:ph idx="1"/>
          </p:nvPr>
        </p:nvSpPr>
        <p:spPr/>
        <p:txBody>
          <a:bodyPr/>
          <a:lstStyle/>
          <a:p>
            <a:pPr marL="0" indent="0">
              <a:buNone/>
            </a:pPr>
            <a:endParaRPr lang="en-US" dirty="0"/>
          </a:p>
        </p:txBody>
      </p:sp>
      <p:pic>
        <p:nvPicPr>
          <p:cNvPr id="5122" name="Picture 2" descr="C:\Users\EDD-Lab\AppData\Local\Microsoft\Windows\Temporary Internet Files\Content.IE5\5CR4YHN0\IMG_487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1357" y="1646069"/>
            <a:ext cx="6996223" cy="465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506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Life of a College Student </a:t>
            </a:r>
            <a:endParaRPr lang="en-US" sz="4000" dirty="0"/>
          </a:p>
        </p:txBody>
      </p:sp>
      <p:sp>
        <p:nvSpPr>
          <p:cNvPr id="3" name="Content Placeholder 2"/>
          <p:cNvSpPr>
            <a:spLocks noGrp="1"/>
          </p:cNvSpPr>
          <p:nvPr>
            <p:ph idx="1"/>
          </p:nvPr>
        </p:nvSpPr>
        <p:spPr/>
        <p:txBody>
          <a:bodyPr/>
          <a:lstStyle/>
          <a:p>
            <a:endParaRPr lang="en-US" dirty="0"/>
          </a:p>
        </p:txBody>
      </p:sp>
      <p:pic>
        <p:nvPicPr>
          <p:cNvPr id="4098" name="Picture 2" descr="C:\Users\EDD-Lab\AppData\Local\Microsoft\Windows\Temporary Internet Files\Content.IE5\ZEVP8HNF\IMG_493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6420" y="1438836"/>
            <a:ext cx="6794204" cy="452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56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Empowerment </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6146" name="Picture 2" descr="C:\Users\EDD-Lab\AppData\Local\Microsoft\Windows\Temporary Internet Files\Content.IE5\9ELELGZG\06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1273085"/>
            <a:ext cx="7102549" cy="530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183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Introduction </a:t>
            </a:r>
            <a:endParaRPr lang="en-US" sz="4000" dirty="0"/>
          </a:p>
        </p:txBody>
      </p:sp>
      <p:sp>
        <p:nvSpPr>
          <p:cNvPr id="3" name="Content Placeholder 2"/>
          <p:cNvSpPr>
            <a:spLocks noGrp="1"/>
          </p:cNvSpPr>
          <p:nvPr>
            <p:ph idx="1"/>
          </p:nvPr>
        </p:nvSpPr>
        <p:spPr>
          <a:xfrm>
            <a:off x="685800" y="1775636"/>
            <a:ext cx="7770813" cy="4091763"/>
          </a:xfrm>
        </p:spPr>
        <p:txBody>
          <a:bodyPr>
            <a:normAutofit/>
          </a:bodyPr>
          <a:lstStyle/>
          <a:p>
            <a:r>
              <a:rPr lang="en-US" sz="1400" dirty="0"/>
              <a:t>The purpose </a:t>
            </a:r>
            <a:r>
              <a:rPr lang="en-US" sz="1400" dirty="0" smtClean="0"/>
              <a:t>the youth </a:t>
            </a:r>
            <a:r>
              <a:rPr lang="en-US" sz="1400" dirty="0"/>
              <a:t>leadership summit (YLS) that took place on Friday, October 12, 2012 at </a:t>
            </a:r>
            <a:r>
              <a:rPr lang="en-US" sz="1400" dirty="0" err="1"/>
              <a:t>Lorin</a:t>
            </a:r>
            <a:r>
              <a:rPr lang="en-US" sz="1400" dirty="0"/>
              <a:t> </a:t>
            </a:r>
            <a:r>
              <a:rPr lang="en-US" sz="1400" dirty="0" err="1"/>
              <a:t>Griset</a:t>
            </a:r>
            <a:r>
              <a:rPr lang="en-US" sz="1400" dirty="0"/>
              <a:t> Academy High </a:t>
            </a:r>
            <a:r>
              <a:rPr lang="en-US" sz="1400" dirty="0" smtClean="0"/>
              <a:t>School was </a:t>
            </a:r>
            <a:r>
              <a:rPr lang="en-US" sz="1400" dirty="0"/>
              <a:t>to allow students to explore and venture into their potential leadership in their community while engaging in intellectual dialogue amongst their peers and community members.  </a:t>
            </a:r>
            <a:endParaRPr lang="en-US" sz="1400" dirty="0" smtClean="0"/>
          </a:p>
          <a:p>
            <a:r>
              <a:rPr lang="en-US" sz="1400" dirty="0"/>
              <a:t>T</a:t>
            </a:r>
            <a:r>
              <a:rPr lang="en-US" sz="1400" dirty="0" smtClean="0"/>
              <a:t>he </a:t>
            </a:r>
            <a:r>
              <a:rPr lang="en-US" sz="1400" dirty="0"/>
              <a:t>intention </a:t>
            </a:r>
            <a:r>
              <a:rPr lang="en-US" sz="1400" dirty="0" smtClean="0"/>
              <a:t>of reporting this data is </a:t>
            </a:r>
            <a:r>
              <a:rPr lang="en-US" sz="1400" dirty="0"/>
              <a:t>to evaluate the impact (positive, negative, or neutral) YLS had on students, while providing me with feedback as to whether to continue having YLS and/or make adjustments to future YLS events.  </a:t>
            </a:r>
            <a:endParaRPr lang="en-US" sz="1400" dirty="0" smtClean="0"/>
          </a:p>
          <a:p>
            <a:r>
              <a:rPr lang="en-US" sz="1400" dirty="0" smtClean="0"/>
              <a:t>I </a:t>
            </a:r>
            <a:r>
              <a:rPr lang="en-US" sz="1400" dirty="0"/>
              <a:t>wanted to know whether attending YLS influenced students to think about the importance of getting involved in their community, as well as their perceptions of how engaging with professionals had an impact on their career choices. </a:t>
            </a:r>
            <a:endParaRPr lang="en-US" sz="1400" dirty="0" smtClean="0"/>
          </a:p>
          <a:p>
            <a:r>
              <a:rPr lang="en-US" sz="1400" dirty="0" smtClean="0"/>
              <a:t>Gathering data </a:t>
            </a:r>
            <a:r>
              <a:rPr lang="en-US" sz="1400" dirty="0" smtClean="0"/>
              <a:t>allowed </a:t>
            </a:r>
            <a:r>
              <a:rPr lang="en-US" sz="1400" dirty="0"/>
              <a:t>me to provide the professional volunteers with feedback on YLS, while also informing local educational leaders on the importance of beginning a discourse on the magnitude of youth leadership programs where students are able to have a voice and dialogue about local issues and the implications to their own lives. </a:t>
            </a:r>
            <a:endParaRPr lang="en-US" sz="1400" dirty="0" smtClean="0"/>
          </a:p>
          <a:p>
            <a:pPr lvl="1"/>
            <a:endParaRPr lang="en-US" sz="1200" dirty="0" smtClean="0"/>
          </a:p>
        </p:txBody>
      </p:sp>
    </p:spTree>
    <p:extLst>
      <p:ext uri="{BB962C8B-B14F-4D97-AF65-F5344CB8AC3E}">
        <p14:creationId xmlns:p14="http://schemas.microsoft.com/office/powerpoint/2010/main" val="1958205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Development of the Instrument</a:t>
            </a:r>
          </a:p>
        </p:txBody>
      </p:sp>
      <p:sp>
        <p:nvSpPr>
          <p:cNvPr id="3" name="Content Placeholder 2"/>
          <p:cNvSpPr>
            <a:spLocks noGrp="1"/>
          </p:cNvSpPr>
          <p:nvPr>
            <p:ph idx="1"/>
          </p:nvPr>
        </p:nvSpPr>
        <p:spPr/>
        <p:txBody>
          <a:bodyPr>
            <a:normAutofit fontScale="55000" lnSpcReduction="20000"/>
          </a:bodyPr>
          <a:lstStyle/>
          <a:p>
            <a:r>
              <a:rPr lang="en-US" sz="2500" dirty="0"/>
              <a:t>In creating the questions for the survey, I was cognizant of the language that I was using given the population that I was surveying.  </a:t>
            </a:r>
            <a:endParaRPr lang="en-US" sz="2500" dirty="0" smtClean="0"/>
          </a:p>
          <a:p>
            <a:r>
              <a:rPr lang="en-US" sz="2500" dirty="0" smtClean="0"/>
              <a:t>I </a:t>
            </a:r>
            <a:r>
              <a:rPr lang="en-US" sz="2500" dirty="0"/>
              <a:t>intentionally tried to </a:t>
            </a:r>
            <a:r>
              <a:rPr lang="en-US" sz="2500" dirty="0" smtClean="0"/>
              <a:t>refrain </a:t>
            </a:r>
            <a:r>
              <a:rPr lang="en-US" sz="2500" dirty="0"/>
              <a:t>from </a:t>
            </a:r>
            <a:r>
              <a:rPr lang="en-US" sz="2500" dirty="0" smtClean="0"/>
              <a:t>using </a:t>
            </a:r>
            <a:r>
              <a:rPr lang="en-US" sz="2500" dirty="0"/>
              <a:t>wordy language that students would not be able to understand.  I recognized that some of the students who attended YLS were limited in their reading </a:t>
            </a:r>
            <a:r>
              <a:rPr lang="en-US" sz="2500" dirty="0" smtClean="0"/>
              <a:t>English levels. </a:t>
            </a:r>
            <a:r>
              <a:rPr lang="en-US" sz="2500" dirty="0"/>
              <a:t>Fink (2009) stresses that it is imperative to be cognizant of the wording that is chosen when administering surveys, given the sample of participants.  </a:t>
            </a:r>
            <a:endParaRPr lang="en-US" sz="2500" dirty="0" smtClean="0"/>
          </a:p>
          <a:p>
            <a:r>
              <a:rPr lang="en-US" sz="2500" dirty="0" smtClean="0"/>
              <a:t>Additionally</a:t>
            </a:r>
            <a:r>
              <a:rPr lang="en-US" sz="2500" dirty="0"/>
              <a:t>, I figured students would be tired after participating in YLS after 4 hours, so I tried to keep the survey as short as possible.  </a:t>
            </a:r>
            <a:endParaRPr lang="en-US" sz="2500" dirty="0" smtClean="0"/>
          </a:p>
          <a:p>
            <a:r>
              <a:rPr lang="en-US" sz="2500" dirty="0" smtClean="0"/>
              <a:t>The </a:t>
            </a:r>
            <a:r>
              <a:rPr lang="en-US" sz="2500" dirty="0"/>
              <a:t>issue of validity and reliability was not addressed due to the timing of YLS and the short timing of this course.  As such, a pilot study was not deemed possible given the time. </a:t>
            </a:r>
            <a:endParaRPr lang="en-US" sz="2500" dirty="0" smtClean="0"/>
          </a:p>
          <a:p>
            <a:r>
              <a:rPr lang="en-US" sz="2500" dirty="0" smtClean="0"/>
              <a:t>The </a:t>
            </a:r>
            <a:r>
              <a:rPr lang="en-US" sz="2500" dirty="0"/>
              <a:t>survey instrument would be completed be the participants at the conclusion of YLS and collected </a:t>
            </a:r>
          </a:p>
          <a:p>
            <a:endParaRPr lang="en-US" dirty="0"/>
          </a:p>
        </p:txBody>
      </p:sp>
    </p:spTree>
    <p:extLst>
      <p:ext uri="{BB962C8B-B14F-4D97-AF65-F5344CB8AC3E}">
        <p14:creationId xmlns:p14="http://schemas.microsoft.com/office/powerpoint/2010/main" val="84167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Results </a:t>
            </a:r>
            <a:endParaRPr lang="en-US" sz="4000" dirty="0"/>
          </a:p>
        </p:txBody>
      </p:sp>
      <p:sp>
        <p:nvSpPr>
          <p:cNvPr id="3" name="Content Placeholder 2"/>
          <p:cNvSpPr>
            <a:spLocks noGrp="1"/>
          </p:cNvSpPr>
          <p:nvPr>
            <p:ph idx="1"/>
          </p:nvPr>
        </p:nvSpPr>
        <p:spPr>
          <a:xfrm>
            <a:off x="595424" y="1945758"/>
            <a:ext cx="7861190" cy="3921642"/>
          </a:xfrm>
        </p:spPr>
        <p:txBody>
          <a:bodyPr>
            <a:normAutofit lnSpcReduction="10000"/>
          </a:bodyPr>
          <a:lstStyle/>
          <a:p>
            <a:r>
              <a:rPr lang="en-US" sz="1400" dirty="0"/>
              <a:t>The surveys were administered at the conclusion of YLS and collected immediately right after.  A total of 86 students participated in YLS, however, 6 students left early for various reasons.  </a:t>
            </a:r>
            <a:endParaRPr lang="en-US" sz="1400" dirty="0" smtClean="0"/>
          </a:p>
          <a:p>
            <a:r>
              <a:rPr lang="en-US" sz="1400" dirty="0" smtClean="0"/>
              <a:t>A </a:t>
            </a:r>
            <a:r>
              <a:rPr lang="en-US" sz="1400" dirty="0"/>
              <a:t>total of 79 students completed the survey, giving a response rate of 99%, which is outstanding.  </a:t>
            </a:r>
            <a:endParaRPr lang="en-US" sz="1400" dirty="0" smtClean="0"/>
          </a:p>
          <a:p>
            <a:r>
              <a:rPr lang="en-US" sz="1400" dirty="0" smtClean="0"/>
              <a:t>Convenience </a:t>
            </a:r>
            <a:r>
              <a:rPr lang="en-US" sz="1400" dirty="0"/>
              <a:t>sampling was employed given the nature of the event that took place.  Fink asserts that, “A convenience sample is one that you get because people who are willing to complete the survey are also available when you need them” (p. 56).  </a:t>
            </a:r>
            <a:endParaRPr lang="en-US" sz="1400" dirty="0" smtClean="0"/>
          </a:p>
          <a:p>
            <a:r>
              <a:rPr lang="en-US" sz="1400" dirty="0" smtClean="0"/>
              <a:t>Using </a:t>
            </a:r>
            <a:r>
              <a:rPr lang="en-US" sz="1400" dirty="0"/>
              <a:t>SPSS I ran descriptive statistics and created pie charts illustrating the frequencies of student’s responses, as well as </a:t>
            </a:r>
            <a:r>
              <a:rPr lang="en-US" sz="1400" dirty="0" smtClean="0"/>
              <a:t>percentages</a:t>
            </a:r>
          </a:p>
          <a:p>
            <a:r>
              <a:rPr lang="en-US" sz="1400" dirty="0"/>
              <a:t>Q</a:t>
            </a:r>
            <a:r>
              <a:rPr lang="en-US" sz="1400" dirty="0" smtClean="0"/>
              <a:t>ualitative </a:t>
            </a:r>
            <a:r>
              <a:rPr lang="en-US" sz="1400" dirty="0"/>
              <a:t>data that emerged from the 3 open-ended questions that were asked in the survey.  The written responses were coded based on themes that emerged from the responses.   According to Creswell, Plano Clark, and Morales (2007) finding themes in qualitative research allows researchers to gather rich, thick data through collecting meaning of experiences of the participants.  </a:t>
            </a:r>
          </a:p>
        </p:txBody>
      </p:sp>
    </p:spTree>
    <p:extLst>
      <p:ext uri="{BB962C8B-B14F-4D97-AF65-F5344CB8AC3E}">
        <p14:creationId xmlns:p14="http://schemas.microsoft.com/office/powerpoint/2010/main" val="3721688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56660190"/>
              </p:ext>
            </p:extLst>
          </p:nvPr>
        </p:nvGraphicFramePr>
        <p:xfrm>
          <a:off x="1446783" y="2317898"/>
          <a:ext cx="6610353" cy="3062176"/>
        </p:xfrm>
        <a:graphic>
          <a:graphicData uri="http://schemas.openxmlformats.org/drawingml/2006/table">
            <a:tbl>
              <a:tblPr>
                <a:tableStyleId>{5C22544A-7EE6-4342-B048-85BDC9FD1C3A}</a:tableStyleId>
              </a:tblPr>
              <a:tblGrid>
                <a:gridCol w="557292"/>
                <a:gridCol w="864723"/>
                <a:gridCol w="864723"/>
                <a:gridCol w="864723"/>
                <a:gridCol w="864723"/>
                <a:gridCol w="864723"/>
                <a:gridCol w="864723"/>
                <a:gridCol w="864723"/>
              </a:tblGrid>
              <a:tr h="356983">
                <a:tc gridSpan="8">
                  <a:txBody>
                    <a:bodyPr/>
                    <a:lstStyle/>
                    <a:p>
                      <a:pPr marL="38100" marR="38100" algn="ctr">
                        <a:lnSpc>
                          <a:spcPts val="1600"/>
                        </a:lnSpc>
                        <a:spcBef>
                          <a:spcPts val="0"/>
                        </a:spcBef>
                        <a:spcAft>
                          <a:spcPts val="0"/>
                        </a:spcAft>
                      </a:pPr>
                      <a:r>
                        <a:rPr lang="en-US" sz="900">
                          <a:effectLst/>
                        </a:rPr>
                        <a:t>Statistics</a:t>
                      </a:r>
                      <a:endParaRPr lang="en-US" sz="1000">
                        <a:effectLst/>
                        <a:latin typeface="Times New Roman"/>
                        <a:ea typeface="Calibri"/>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64865">
                <a:tc gridSpan="2">
                  <a:txBody>
                    <a:bodyPr/>
                    <a:lstStyle/>
                    <a:p>
                      <a:pPr marL="0" marR="0" algn="ctr">
                        <a:lnSpc>
                          <a:spcPct val="115000"/>
                        </a:lnSpc>
                        <a:spcBef>
                          <a:spcPts val="0"/>
                        </a:spcBef>
                        <a:spcAft>
                          <a:spcPts val="0"/>
                        </a:spcAft>
                      </a:pPr>
                      <a:r>
                        <a:rPr lang="en-US" sz="1200">
                          <a:effectLst/>
                        </a:rPr>
                        <a:t> </a:t>
                      </a:r>
                      <a:endParaRPr lang="en-US" sz="1000">
                        <a:effectLst/>
                        <a:latin typeface="Times New Roman"/>
                        <a:ea typeface="Calibri"/>
                      </a:endParaRPr>
                    </a:p>
                  </a:txBody>
                  <a:tcPr marL="0" marR="0" marT="0" marB="0" anchor="ctr"/>
                </a:tc>
                <a:tc hMerge="1">
                  <a:txBody>
                    <a:bodyPr/>
                    <a:lstStyle/>
                    <a:p>
                      <a:endParaRPr lang="en-US"/>
                    </a:p>
                  </a:txBody>
                  <a:tcPr/>
                </a:tc>
                <a:tc>
                  <a:txBody>
                    <a:bodyPr/>
                    <a:lstStyle/>
                    <a:p>
                      <a:pPr marL="38100" marR="38100" algn="ctr">
                        <a:lnSpc>
                          <a:spcPts val="1600"/>
                        </a:lnSpc>
                        <a:spcBef>
                          <a:spcPts val="0"/>
                        </a:spcBef>
                        <a:spcAft>
                          <a:spcPts val="0"/>
                        </a:spcAft>
                      </a:pPr>
                      <a:r>
                        <a:rPr lang="en-US" sz="900">
                          <a:effectLst/>
                        </a:rPr>
                        <a:t>Involvementincommunity</a:t>
                      </a:r>
                      <a:endParaRPr lang="en-US" sz="1000">
                        <a:effectLst/>
                        <a:latin typeface="Times New Roman"/>
                        <a:ea typeface="Calibri"/>
                      </a:endParaRPr>
                    </a:p>
                  </a:txBody>
                  <a:tcPr marL="0" marR="0" marT="0" marB="0" anchor="b"/>
                </a:tc>
                <a:tc>
                  <a:txBody>
                    <a:bodyPr/>
                    <a:lstStyle/>
                    <a:p>
                      <a:pPr marL="38100" marR="38100" algn="ctr">
                        <a:lnSpc>
                          <a:spcPts val="1600"/>
                        </a:lnSpc>
                        <a:spcBef>
                          <a:spcPts val="0"/>
                        </a:spcBef>
                        <a:spcAft>
                          <a:spcPts val="0"/>
                        </a:spcAft>
                      </a:pPr>
                      <a:r>
                        <a:rPr lang="en-US" sz="900">
                          <a:effectLst/>
                        </a:rPr>
                        <a:t>MotivatedtogotoCollege</a:t>
                      </a:r>
                      <a:endParaRPr lang="en-US" sz="1000">
                        <a:effectLst/>
                        <a:latin typeface="Times New Roman"/>
                        <a:ea typeface="Calibri"/>
                      </a:endParaRPr>
                    </a:p>
                  </a:txBody>
                  <a:tcPr marL="0" marR="0" marT="0" marB="0" anchor="b"/>
                </a:tc>
                <a:tc>
                  <a:txBody>
                    <a:bodyPr/>
                    <a:lstStyle/>
                    <a:p>
                      <a:pPr marL="38100" marR="38100" algn="ctr">
                        <a:lnSpc>
                          <a:spcPts val="1600"/>
                        </a:lnSpc>
                        <a:spcBef>
                          <a:spcPts val="0"/>
                        </a:spcBef>
                        <a:spcAft>
                          <a:spcPts val="0"/>
                        </a:spcAft>
                      </a:pPr>
                      <a:r>
                        <a:rPr lang="en-US" sz="900">
                          <a:effectLst/>
                        </a:rPr>
                        <a:t>BetterunderstandingofCareers</a:t>
                      </a:r>
                      <a:endParaRPr lang="en-US" sz="1000">
                        <a:effectLst/>
                        <a:latin typeface="Times New Roman"/>
                        <a:ea typeface="Calibri"/>
                      </a:endParaRPr>
                    </a:p>
                  </a:txBody>
                  <a:tcPr marL="0" marR="0" marT="0" marB="0" anchor="b"/>
                </a:tc>
                <a:tc>
                  <a:txBody>
                    <a:bodyPr/>
                    <a:lstStyle/>
                    <a:p>
                      <a:pPr marL="38100" marR="38100" algn="ctr">
                        <a:lnSpc>
                          <a:spcPts val="1600"/>
                        </a:lnSpc>
                        <a:spcBef>
                          <a:spcPts val="0"/>
                        </a:spcBef>
                        <a:spcAft>
                          <a:spcPts val="0"/>
                        </a:spcAft>
                      </a:pPr>
                      <a:r>
                        <a:rPr lang="en-US" sz="900">
                          <a:effectLst/>
                        </a:rPr>
                        <a:t>Moreopportunitiestotalkaboutissues</a:t>
                      </a:r>
                      <a:endParaRPr lang="en-US" sz="1000">
                        <a:effectLst/>
                        <a:latin typeface="Times New Roman"/>
                        <a:ea typeface="Calibri"/>
                      </a:endParaRPr>
                    </a:p>
                  </a:txBody>
                  <a:tcPr marL="0" marR="0" marT="0" marB="0" anchor="b"/>
                </a:tc>
                <a:tc>
                  <a:txBody>
                    <a:bodyPr/>
                    <a:lstStyle/>
                    <a:p>
                      <a:pPr marL="38100" marR="38100" algn="ctr">
                        <a:lnSpc>
                          <a:spcPts val="1600"/>
                        </a:lnSpc>
                        <a:spcBef>
                          <a:spcPts val="0"/>
                        </a:spcBef>
                        <a:spcAft>
                          <a:spcPts val="0"/>
                        </a:spcAft>
                      </a:pPr>
                      <a:r>
                        <a:rPr lang="en-US" sz="900">
                          <a:effectLst/>
                        </a:rPr>
                        <a:t>Moreinterestedincultrualbackground</a:t>
                      </a:r>
                      <a:endParaRPr lang="en-US" sz="1000">
                        <a:effectLst/>
                        <a:latin typeface="Times New Roman"/>
                        <a:ea typeface="Calibri"/>
                      </a:endParaRPr>
                    </a:p>
                  </a:txBody>
                  <a:tcPr marL="0" marR="0" marT="0" marB="0" anchor="b"/>
                </a:tc>
                <a:tc>
                  <a:txBody>
                    <a:bodyPr/>
                    <a:lstStyle/>
                    <a:p>
                      <a:pPr marL="38100" marR="38100" algn="ctr">
                        <a:lnSpc>
                          <a:spcPts val="1600"/>
                        </a:lnSpc>
                        <a:spcBef>
                          <a:spcPts val="0"/>
                        </a:spcBef>
                        <a:spcAft>
                          <a:spcPts val="0"/>
                        </a:spcAft>
                      </a:pPr>
                      <a:r>
                        <a:rPr lang="en-US" sz="900">
                          <a:effectLst/>
                        </a:rPr>
                        <a:t>Interestedinanothersummit</a:t>
                      </a:r>
                      <a:endParaRPr lang="en-US" sz="1000">
                        <a:effectLst/>
                        <a:latin typeface="Times New Roman"/>
                        <a:ea typeface="Calibri"/>
                      </a:endParaRPr>
                    </a:p>
                  </a:txBody>
                  <a:tcPr marL="0" marR="0" marT="0" marB="0" anchor="b"/>
                </a:tc>
              </a:tr>
              <a:tr h="356983">
                <a:tc rowSpan="2">
                  <a:txBody>
                    <a:bodyPr/>
                    <a:lstStyle/>
                    <a:p>
                      <a:pPr marL="38100" marR="38100">
                        <a:lnSpc>
                          <a:spcPts val="1600"/>
                        </a:lnSpc>
                        <a:spcBef>
                          <a:spcPts val="0"/>
                        </a:spcBef>
                        <a:spcAft>
                          <a:spcPts val="0"/>
                        </a:spcAft>
                      </a:pPr>
                      <a:r>
                        <a:rPr lang="en-US" sz="900">
                          <a:effectLst/>
                        </a:rPr>
                        <a:t>N</a:t>
                      </a:r>
                      <a:endParaRPr lang="en-US" sz="1000">
                        <a:effectLst/>
                        <a:latin typeface="Times New Roman"/>
                        <a:ea typeface="Calibri"/>
                      </a:endParaRPr>
                    </a:p>
                  </a:txBody>
                  <a:tcPr marL="0" marR="0" marT="0" marB="0"/>
                </a:tc>
                <a:tc>
                  <a:txBody>
                    <a:bodyPr/>
                    <a:lstStyle/>
                    <a:p>
                      <a:pPr marL="38100" marR="38100">
                        <a:lnSpc>
                          <a:spcPts val="1600"/>
                        </a:lnSpc>
                        <a:spcBef>
                          <a:spcPts val="0"/>
                        </a:spcBef>
                        <a:spcAft>
                          <a:spcPts val="0"/>
                        </a:spcAft>
                      </a:pPr>
                      <a:r>
                        <a:rPr lang="en-US" sz="900">
                          <a:effectLst/>
                        </a:rPr>
                        <a:t>Valid</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a:effectLst/>
                        </a:rPr>
                        <a:t>79</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a:effectLst/>
                        </a:rPr>
                        <a:t>79</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a:effectLst/>
                        </a:rPr>
                        <a:t>78</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a:effectLst/>
                        </a:rPr>
                        <a:t>78</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a:effectLst/>
                        </a:rPr>
                        <a:t>78</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a:effectLst/>
                        </a:rPr>
                        <a:t>47</a:t>
                      </a:r>
                      <a:endParaRPr lang="en-US" sz="1000">
                        <a:effectLst/>
                        <a:latin typeface="Times New Roman"/>
                        <a:ea typeface="Calibri"/>
                      </a:endParaRPr>
                    </a:p>
                  </a:txBody>
                  <a:tcPr marL="0" marR="0" marT="0" marB="0"/>
                </a:tc>
              </a:tr>
              <a:tr h="1183345">
                <a:tc vMerge="1">
                  <a:txBody>
                    <a:bodyPr/>
                    <a:lstStyle/>
                    <a:p>
                      <a:endParaRPr lang="en-US"/>
                    </a:p>
                  </a:txBody>
                  <a:tcPr/>
                </a:tc>
                <a:tc>
                  <a:txBody>
                    <a:bodyPr/>
                    <a:lstStyle/>
                    <a:p>
                      <a:pPr marL="38100" marR="38100">
                        <a:lnSpc>
                          <a:spcPts val="1600"/>
                        </a:lnSpc>
                        <a:spcBef>
                          <a:spcPts val="0"/>
                        </a:spcBef>
                        <a:spcAft>
                          <a:spcPts val="0"/>
                        </a:spcAft>
                      </a:pPr>
                      <a:r>
                        <a:rPr lang="en-US" sz="900">
                          <a:effectLst/>
                        </a:rPr>
                        <a:t>Missing</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a:effectLst/>
                        </a:rPr>
                        <a:t>0</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a:effectLst/>
                        </a:rPr>
                        <a:t>0</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a:effectLst/>
                        </a:rPr>
                        <a:t>1</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a:effectLst/>
                        </a:rPr>
                        <a:t>1</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a:effectLst/>
                        </a:rPr>
                        <a:t>1</a:t>
                      </a:r>
                      <a:endParaRPr lang="en-US" sz="1000">
                        <a:effectLst/>
                        <a:latin typeface="Times New Roman"/>
                        <a:ea typeface="Calibri"/>
                      </a:endParaRPr>
                    </a:p>
                  </a:txBody>
                  <a:tcPr marL="0" marR="0" marT="0" marB="0"/>
                </a:tc>
                <a:tc>
                  <a:txBody>
                    <a:bodyPr/>
                    <a:lstStyle/>
                    <a:p>
                      <a:pPr marL="38100" marR="38100" algn="r">
                        <a:lnSpc>
                          <a:spcPts val="1600"/>
                        </a:lnSpc>
                        <a:spcBef>
                          <a:spcPts val="0"/>
                        </a:spcBef>
                        <a:spcAft>
                          <a:spcPts val="0"/>
                        </a:spcAft>
                      </a:pPr>
                      <a:r>
                        <a:rPr lang="en-US" sz="900" dirty="0">
                          <a:effectLst/>
                        </a:rPr>
                        <a:t>32</a:t>
                      </a:r>
                      <a:endParaRPr lang="en-US" sz="1000" dirty="0">
                        <a:effectLst/>
                        <a:latin typeface="Times New Roman"/>
                        <a:ea typeface="Calibri"/>
                      </a:endParaRPr>
                    </a:p>
                  </a:txBody>
                  <a:tcPr marL="0" marR="0" marT="0" marB="0"/>
                </a:tc>
              </a:tr>
            </a:tbl>
          </a:graphicData>
        </a:graphic>
      </p:graphicFrame>
    </p:spTree>
    <p:extLst>
      <p:ext uri="{BB962C8B-B14F-4D97-AF65-F5344CB8AC3E}">
        <p14:creationId xmlns:p14="http://schemas.microsoft.com/office/powerpoint/2010/main" val="9151434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176</TotalTime>
  <Words>883</Words>
  <Application>Microsoft Office PowerPoint</Application>
  <PresentationFormat>On-screen Show (4:3)</PresentationFormat>
  <Paragraphs>87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Folio</vt:lpstr>
      <vt:lpstr>Evaluation of the Youth Leadership Summit </vt:lpstr>
      <vt:lpstr>Youth Leadership Summit </vt:lpstr>
      <vt:lpstr>Ice Breaker: Networking Circle</vt:lpstr>
      <vt:lpstr>Life of a College Student </vt:lpstr>
      <vt:lpstr>Youth Empowerment </vt:lpstr>
      <vt:lpstr>Introduction </vt:lpstr>
      <vt:lpstr>Development of the Instrument</vt:lpstr>
      <vt:lpstr>Results </vt:lpstr>
      <vt:lpstr>Results </vt:lpstr>
      <vt:lpstr>Involvement in my community</vt:lpstr>
      <vt:lpstr>I feel motivated to go to college because of YLS</vt:lpstr>
      <vt:lpstr>YLS provided me with a better of understanding of different career options</vt:lpstr>
      <vt:lpstr>YLS provided me the opportunity to talk about issues surrounding my life and my community</vt:lpstr>
      <vt:lpstr>The movie “Precious Knowledge” made me more interested in learning more about my cultural/ethnic background</vt:lpstr>
      <vt:lpstr>Would you be interested in another YLS </vt:lpstr>
      <vt:lpstr>Qualitative data that emerged from the 3 open-ended questions </vt:lpstr>
      <vt:lpstr>Excerpts </vt:lpstr>
      <vt:lpstr>Implications </vt:lpstr>
      <vt:lpstr>Thank you for the Support!!!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Valenzuela v. O’Connell</dc:title>
  <dc:creator>Lizbeth Padilla</dc:creator>
  <cp:lastModifiedBy>edd-lab</cp:lastModifiedBy>
  <cp:revision>22</cp:revision>
  <dcterms:created xsi:type="dcterms:W3CDTF">2012-09-23T02:45:52Z</dcterms:created>
  <dcterms:modified xsi:type="dcterms:W3CDTF">2012-10-30T22:11:34Z</dcterms:modified>
</cp:coreProperties>
</file>